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913" r:id="rId2"/>
  </p:sldMasterIdLst>
  <p:notesMasterIdLst>
    <p:notesMasterId r:id="rId23"/>
  </p:notesMasterIdLst>
  <p:sldIdLst>
    <p:sldId id="491" r:id="rId3"/>
    <p:sldId id="1323" r:id="rId4"/>
    <p:sldId id="1352" r:id="rId5"/>
    <p:sldId id="1357" r:id="rId6"/>
    <p:sldId id="1354" r:id="rId7"/>
    <p:sldId id="1356" r:id="rId8"/>
    <p:sldId id="1351" r:id="rId9"/>
    <p:sldId id="1353" r:id="rId10"/>
    <p:sldId id="1358" r:id="rId11"/>
    <p:sldId id="1360" r:id="rId12"/>
    <p:sldId id="1359" r:id="rId13"/>
    <p:sldId id="1361" r:id="rId14"/>
    <p:sldId id="1362" r:id="rId15"/>
    <p:sldId id="1363" r:id="rId16"/>
    <p:sldId id="259" r:id="rId17"/>
    <p:sldId id="260" r:id="rId18"/>
    <p:sldId id="261" r:id="rId19"/>
    <p:sldId id="262" r:id="rId20"/>
    <p:sldId id="26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Instructions" id="{F16CE481-3155-4766-A56C-85134328853F}">
          <p14:sldIdLst/>
        </p14:section>
        <p14:section name="Light Template" id="{FDC5AB89-1E7A-47E8-AFA6-0524F27A666A}">
          <p14:sldIdLst>
            <p14:sldId id="491"/>
            <p14:sldId id="1323"/>
            <p14:sldId id="1352"/>
            <p14:sldId id="1357"/>
            <p14:sldId id="1354"/>
            <p14:sldId id="1356"/>
            <p14:sldId id="1351"/>
            <p14:sldId id="1353"/>
            <p14:sldId id="1358"/>
            <p14:sldId id="1360"/>
            <p14:sldId id="1359"/>
            <p14:sldId id="1361"/>
            <p14:sldId id="1362"/>
            <p14:sldId id="1363"/>
            <p14:sldId id="259"/>
            <p14:sldId id="260"/>
            <p14:sldId id="261"/>
            <p14:sldId id="262"/>
            <p14:sldId id="26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A0"/>
    <a:srgbClr val="00B2AA"/>
    <a:srgbClr val="0270C0"/>
    <a:srgbClr val="FF0400"/>
    <a:srgbClr val="7EDDD3"/>
    <a:srgbClr val="666666"/>
    <a:srgbClr val="E1C5DE"/>
    <a:srgbClr val="FFDB7D"/>
    <a:srgbClr val="DCE7A2"/>
    <a:srgbClr val="7DC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1" autoAdjust="0"/>
    <p:restoredTop sz="88503" autoAdjust="0"/>
  </p:normalViewPr>
  <p:slideViewPr>
    <p:cSldViewPr snapToGrid="0" showGuides="1">
      <p:cViewPr varScale="1">
        <p:scale>
          <a:sx n="112" d="100"/>
          <a:sy n="112" d="100"/>
        </p:scale>
        <p:origin x="912" y="2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4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9D9C2-D75A-4D8E-A79E-4A9E96018D60}" type="datetimeFigureOut">
              <a:rPr lang="en-US" smtClean="0"/>
              <a:t>5/24/21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0487E-C31C-472B-A8F6-5B563AF649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3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487E-C31C-472B-A8F6-5B563AF6498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8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555107d82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555107d82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The good news is that the new PWA standard can solve all these issues.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Thanks to Progressive Web Apps (PWAs), you are able to create apps that work on desktop and mobile browsers, and can also be installed on mobile devices.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Thanks to a </a:t>
            </a:r>
            <a:r>
              <a:rPr lang="pl" sz="1200">
                <a:solidFill>
                  <a:srgbClr val="222222"/>
                </a:solidFill>
                <a:highlight>
                  <a:srgbClr val="FFFFFF"/>
                </a:highlight>
              </a:rPr>
              <a:t>prefetch / caching</a:t>
            </a:r>
            <a:r>
              <a:rPr lang="pl">
                <a:solidFill>
                  <a:schemeClr val="dk1"/>
                </a:solidFill>
              </a:rPr>
              <a:t> (which is using Service Worker) PWAs are super fast, even with a slow internet connection, and can also work with no connection whatsoever.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This standard was created by Google and has now been adopted by Apple and Microsoft as well.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555107d82_4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555107d82_4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When we introduce a PWA, we usually start by showing this. This illustrates the power of the PWA.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Your website on mobile will look like and work like a native app.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You can create a native-like experience for the end-user using the PWA standard.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555107d82_4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555107d82_4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It’s also quite a good idea to keep priority elements in the center and main navigation at the bottom of the screen.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As you see, a homepage is a great place for navigation. Especially the center of the screen. This is why the typical hero slider doesn’t work very well on mobile. We see that the top mobile e-commerce sites are moving away from this component.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555107d82_4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555107d82_4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Sorry for being philosophical, but we need to realize that the touchscreen isn’t a natural interface for us.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This means the span of possible gestures is very narrow.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With very different phone sizes, it’s harder and harder to design an ergonomic UI.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555107d82_4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555107d82_4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555107d82_4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555107d82_4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1711"/>
            <a:ext cx="12192000" cy="474072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A2FA7-4BAA-40D3-9223-E7FBD3F5C8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E11EC1E-64C0-42FD-914A-3852E7620E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613D5BE-38CB-0242-BE78-13A3DE0F95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74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24000"/>
            <a:ext cx="5207000" cy="46481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BFC74DA-C47E-4F69-BE04-FAED3704A46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4600" y="1524000"/>
            <a:ext cx="5207000" cy="46481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0C7CA4-1332-9843-9B14-942328E19F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E0E2-9655-5240-AC67-ECF11B68B0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0561CB-E18D-394A-9D87-2AC5DB79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9052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24000"/>
            <a:ext cx="5207000" cy="46482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5B44F0-F25B-4C72-9E6C-593FE2CFA5E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0000" y="0"/>
            <a:ext cx="5842000" cy="6858000"/>
          </a:xfrm>
          <a:prstGeom prst="rect">
            <a:avLst/>
          </a:prstGeom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</a:t>
            </a:r>
            <a:br>
              <a:rPr lang="en-US" dirty="0"/>
            </a:br>
            <a:r>
              <a:rPr lang="en-US" dirty="0"/>
              <a:t>object or SmartArt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C16D722-0E25-4C91-9D40-1C132162DAC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CC71377-81B0-9D43-AB51-C3CFDCE446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779181" y="6485397"/>
            <a:ext cx="359497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1E14255-EE80-5049-A66D-657E1324C8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374158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D5F225-2746-9F45-B98D-E7202790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5207001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612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6D26BC4-A1B7-47A1-8D5F-5AAF2E5DCB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69565" y="1524000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46672CF-00C9-493D-B360-ED555A0D59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69565" y="1880172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4934BA-A7B2-418E-AAA6-A5C815AC46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0400" y="1524000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375C4747-1FC3-468C-A346-5DE6DBA30DB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769565" y="2594795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BC90422A-1B1D-4821-9FAC-37E7780559B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769565" y="2950967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2611983C-1A52-436E-A627-FAD6ECD4C3C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0400" y="2599927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1" name="Text Placeholder 9">
            <a:extLst>
              <a:ext uri="{FF2B5EF4-FFF2-40B4-BE49-F238E27FC236}">
                <a16:creationId xmlns:a16="http://schemas.microsoft.com/office/drawing/2014/main" id="{3E8961A7-71AC-4490-8A5E-B6209CD7B9D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769565" y="3675854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2" name="Text Placeholder 9">
            <a:extLst>
              <a:ext uri="{FF2B5EF4-FFF2-40B4-BE49-F238E27FC236}">
                <a16:creationId xmlns:a16="http://schemas.microsoft.com/office/drawing/2014/main" id="{694AA472-33BD-4246-B452-BA0FBCAF6DC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769565" y="4032026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3" name="Text Placeholder 4">
            <a:extLst>
              <a:ext uri="{FF2B5EF4-FFF2-40B4-BE49-F238E27FC236}">
                <a16:creationId xmlns:a16="http://schemas.microsoft.com/office/drawing/2014/main" id="{29F84068-7B59-4D1B-B8E4-F263C0818A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0400" y="3675854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0E20DB8B-DB9F-48F9-9A33-4459FB88B40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769565" y="4746649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8" name="Text Placeholder 9">
            <a:extLst>
              <a:ext uri="{FF2B5EF4-FFF2-40B4-BE49-F238E27FC236}">
                <a16:creationId xmlns:a16="http://schemas.microsoft.com/office/drawing/2014/main" id="{E0B4EF81-AC9B-4637-8AF0-35C63C8078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769565" y="5102821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9" name="Text Placeholder 4">
            <a:extLst>
              <a:ext uri="{FF2B5EF4-FFF2-40B4-BE49-F238E27FC236}">
                <a16:creationId xmlns:a16="http://schemas.microsoft.com/office/drawing/2014/main" id="{9B37FE0D-1CEA-4AE1-BBC5-E005BE160E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60400" y="4751781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9" name="Text Placeholder 9">
            <a:extLst>
              <a:ext uri="{FF2B5EF4-FFF2-40B4-BE49-F238E27FC236}">
                <a16:creationId xmlns:a16="http://schemas.microsoft.com/office/drawing/2014/main" id="{EF0267D9-B18D-44CC-8F89-3867F06B444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375060" y="1524000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0" name="Text Placeholder 9">
            <a:extLst>
              <a:ext uri="{FF2B5EF4-FFF2-40B4-BE49-F238E27FC236}">
                <a16:creationId xmlns:a16="http://schemas.microsoft.com/office/drawing/2014/main" id="{52E36255-42AA-434D-9353-6511E8E6ED31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7375060" y="1880172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8DB258FD-AF8C-4906-8EB7-B90340BD739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65895" y="1524000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2" name="Text Placeholder 9">
            <a:extLst>
              <a:ext uri="{FF2B5EF4-FFF2-40B4-BE49-F238E27FC236}">
                <a16:creationId xmlns:a16="http://schemas.microsoft.com/office/drawing/2014/main" id="{54681F42-A361-47BE-BF65-E907906BF8C8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7375060" y="2594795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3" name="Text Placeholder 9">
            <a:extLst>
              <a:ext uri="{FF2B5EF4-FFF2-40B4-BE49-F238E27FC236}">
                <a16:creationId xmlns:a16="http://schemas.microsoft.com/office/drawing/2014/main" id="{8718FFA3-7131-4F0D-9FA0-0A5F53676EF8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375060" y="2950967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4" name="Text Placeholder 4">
            <a:extLst>
              <a:ext uri="{FF2B5EF4-FFF2-40B4-BE49-F238E27FC236}">
                <a16:creationId xmlns:a16="http://schemas.microsoft.com/office/drawing/2014/main" id="{B6D08E91-901B-4663-A56E-E3D975E7FF0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65895" y="2599927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5" name="Text Placeholder 9">
            <a:extLst>
              <a:ext uri="{FF2B5EF4-FFF2-40B4-BE49-F238E27FC236}">
                <a16:creationId xmlns:a16="http://schemas.microsoft.com/office/drawing/2014/main" id="{6CD5ADE4-255D-400C-8088-AF8876E80E0F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7375060" y="3675854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6" name="Text Placeholder 9">
            <a:extLst>
              <a:ext uri="{FF2B5EF4-FFF2-40B4-BE49-F238E27FC236}">
                <a16:creationId xmlns:a16="http://schemas.microsoft.com/office/drawing/2014/main" id="{FE967416-23E7-4440-8909-FCB48DAFAD8F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7375060" y="4032026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7" name="Text Placeholder 4">
            <a:extLst>
              <a:ext uri="{FF2B5EF4-FFF2-40B4-BE49-F238E27FC236}">
                <a16:creationId xmlns:a16="http://schemas.microsoft.com/office/drawing/2014/main" id="{4F936DF6-AA0D-4354-A5FD-4F06A412B86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6265895" y="3675854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8" name="Text Placeholder 9">
            <a:extLst>
              <a:ext uri="{FF2B5EF4-FFF2-40B4-BE49-F238E27FC236}">
                <a16:creationId xmlns:a16="http://schemas.microsoft.com/office/drawing/2014/main" id="{9C8C6D44-CED4-4DAB-8C47-53C998C73DFF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375060" y="4746649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9" name="Text Placeholder 9">
            <a:extLst>
              <a:ext uri="{FF2B5EF4-FFF2-40B4-BE49-F238E27FC236}">
                <a16:creationId xmlns:a16="http://schemas.microsoft.com/office/drawing/2014/main" id="{55B846D6-2B81-4583-B724-D5306AF86CB6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7375060" y="5102821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0" name="Text Placeholder 4">
            <a:extLst>
              <a:ext uri="{FF2B5EF4-FFF2-40B4-BE49-F238E27FC236}">
                <a16:creationId xmlns:a16="http://schemas.microsoft.com/office/drawing/2014/main" id="{04F1A9E3-EED2-4BD0-8A30-A7D27C5A3D98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65895" y="4751781"/>
            <a:ext cx="800100" cy="79972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FF09B-FAF7-E94F-8E0D-5B710D7917F0}"/>
              </a:ext>
            </a:extLst>
          </p:cNvPr>
          <p:cNvSpPr>
            <a:spLocks noGrp="1"/>
          </p:cNvSpPr>
          <p:nvPr>
            <p:ph type="ftr" sz="quarter" idx="8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C095C-FD02-F046-8A84-6E6CAEE83EF4}"/>
              </a:ext>
            </a:extLst>
          </p:cNvPr>
          <p:cNvSpPr>
            <a:spLocks noGrp="1"/>
          </p:cNvSpPr>
          <p:nvPr>
            <p:ph type="sldNum" sz="quarter" idx="8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F58C9BC-90EF-7643-9256-C5FFA700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424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24000"/>
            <a:ext cx="12192000" cy="4648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71649"/>
            <a:ext cx="3238499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4476751" y="1771649"/>
            <a:ext cx="3238499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8293101" y="1771649"/>
            <a:ext cx="3238499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0847" y="1887442"/>
            <a:ext cx="2957608" cy="4568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7196" y="1887442"/>
            <a:ext cx="2957608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33547" y="1887442"/>
            <a:ext cx="2957608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3A7A63-B17F-4049-80FD-080ADB45F33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21362D-436E-0B49-A1D5-20AC0060CBC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107DC5-3D4F-0146-9DF2-9A7446B40D7C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00100" y="2484438"/>
            <a:ext cx="2959100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9D337C68-A93E-F847-AA5F-CFC4475F697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623538" y="2484438"/>
            <a:ext cx="2959100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F788C19-12CA-6A49-915F-D87694B091B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433547" y="2484438"/>
            <a:ext cx="2959100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5829C3-7D36-084F-93A9-36F6FA49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5461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24000"/>
            <a:ext cx="12192000" cy="4648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3454401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6248401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0673AC-24B6-49CD-B9B1-0728CE17348D}"/>
              </a:ext>
            </a:extLst>
          </p:cNvPr>
          <p:cNvSpPr/>
          <p:nvPr userDrawn="1"/>
        </p:nvSpPr>
        <p:spPr>
          <a:xfrm>
            <a:off x="9042400" y="1771649"/>
            <a:ext cx="2489200" cy="4078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68351" y="1876425"/>
            <a:ext cx="2273300" cy="456873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62351" y="1876425"/>
            <a:ext cx="2273300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6353" y="1876425"/>
            <a:ext cx="2273300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DEB54BF-FA28-41A7-91B7-9B6231E9D6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50351" y="1876425"/>
            <a:ext cx="2273300" cy="456873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BE8A1-22D9-BD41-B1DD-F125BFFA06C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A3866-DE05-604A-AF93-603D9907C3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9C7ECC2A-EFD5-D64A-8A34-6C3A06A3801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0100" y="2484438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10">
            <a:extLst>
              <a:ext uri="{FF2B5EF4-FFF2-40B4-BE49-F238E27FC236}">
                <a16:creationId xmlns:a16="http://schemas.microsoft.com/office/drawing/2014/main" id="{412CE816-3450-4346-AAC9-407F35FED64E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571009" y="2502767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7E44FC31-EA7F-9949-850E-3502294C59ED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372225" y="2502767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F8639015-FCB3-8042-8772-F93A8618DE1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150351" y="2502767"/>
            <a:ext cx="2241551" cy="323215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16C4367-0EAB-BC4A-8C95-627BE97E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0443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24000"/>
            <a:ext cx="5212080" cy="464819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EB3B69E-229D-4EC3-8E48-EF24E9B1702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35017"/>
            <a:ext cx="5212080" cy="21955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BC99383-1058-438A-AF37-055531FB504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9520" y="3976629"/>
            <a:ext cx="5212080" cy="219556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407E9-FB82-E144-98BC-8D717553621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7F229-20CC-4A45-BCBA-8E32959F8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DF51AA-2891-C04A-9384-6E3871EF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9835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24000"/>
            <a:ext cx="5212080" cy="220263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3A36BC4-9091-4B15-9415-0CD0A38719A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0" y="3969560"/>
            <a:ext cx="5212080" cy="220263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394B90-293D-427A-8D52-27EEFF0977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24000"/>
            <a:ext cx="5212080" cy="464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C927F1-53AD-224F-A412-94E4E2962AC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63938-2011-DA4D-A1AD-47DC2C3D72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D8163C-AB15-E144-AA83-4D1847F6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3264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A37A684-8A8E-4CFC-867F-85747B1646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0401" y="152400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7FCF94-984E-4128-8502-DD9B43CC5E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0401" y="396956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78179D8-FEFE-4F8C-96E6-5C3D7C91AA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9520" y="152400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EAFF877-9FB4-48DE-BE52-240561E73C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19520" y="3969560"/>
            <a:ext cx="5212080" cy="22026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2DEAD-CF3F-0B4B-B352-00A90E71CC6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1CCC4-59AC-2746-B7F5-4AE13DE5346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AF8268-45D1-814B-9522-CEB38893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560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3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01F24E-0264-4380-B816-95FC75717C2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1" y="1524000"/>
            <a:ext cx="3355848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5BF2F13-E8B4-4B85-93B8-D27797D8AA9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DB2A6-AFEA-443E-9A11-44E9EA81794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18077" y="1524000"/>
            <a:ext cx="3355848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0D3F489-9D1E-4DF2-AB89-F84E9C7295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F3104E-409B-4952-92FA-D3DF08437A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75753" y="1524000"/>
            <a:ext cx="3355848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7ED3F0D-624A-4B63-89EF-39425F71061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75753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274061-A536-7E40-A844-7147CEA1D79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322BD-B799-9E43-BACD-3E36CC3F90F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CE8DA54-F537-1644-844B-FFE0E334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072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1153A0-22F6-4B58-A7E5-11769DE962C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60400" y="1524000"/>
            <a:ext cx="10871200" cy="2709678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C96ACD1-B7C5-448A-927E-E43E5135624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6B023E86-BA36-491A-8650-8E91F87DA1C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D0551450-76F0-4DD2-BCDC-D3ACE985E0C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75752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F3FEB-57C3-0F45-99CF-15C4709D7CC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5CA87-AB12-9249-B904-967A034FCF0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71781A-B593-2343-AE77-B0AE863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3179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,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F59E1F8-1F7A-4415-BF22-2D4CCA0859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"/>
            <a:ext cx="12192000" cy="6505537"/>
          </a:xfrm>
          <a:custGeom>
            <a:avLst/>
            <a:gdLst>
              <a:gd name="connsiteX0" fmla="*/ 0 w 12192000"/>
              <a:gd name="connsiteY0" fmla="*/ 0 h 6505537"/>
              <a:gd name="connsiteX1" fmla="*/ 12192000 w 12192000"/>
              <a:gd name="connsiteY1" fmla="*/ 0 h 6505537"/>
              <a:gd name="connsiteX2" fmla="*/ 12192000 w 12192000"/>
              <a:gd name="connsiteY2" fmla="*/ 4992913 h 6505537"/>
              <a:gd name="connsiteX3" fmla="*/ 12189816 w 12192000"/>
              <a:gd name="connsiteY3" fmla="*/ 4992913 h 6505537"/>
              <a:gd name="connsiteX4" fmla="*/ 12189816 w 12192000"/>
              <a:gd name="connsiteY4" fmla="*/ 6505537 h 6505537"/>
              <a:gd name="connsiteX5" fmla="*/ 8525861 w 12192000"/>
              <a:gd name="connsiteY5" fmla="*/ 6152520 h 6505537"/>
              <a:gd name="connsiteX6" fmla="*/ 8525859 w 12192000"/>
              <a:gd name="connsiteY6" fmla="*/ 6152519 h 6505537"/>
              <a:gd name="connsiteX7" fmla="*/ 0 w 12192000"/>
              <a:gd name="connsiteY7" fmla="*/ 5333461 h 650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505537">
                <a:moveTo>
                  <a:pt x="0" y="0"/>
                </a:moveTo>
                <a:lnTo>
                  <a:pt x="12192000" y="0"/>
                </a:lnTo>
                <a:lnTo>
                  <a:pt x="12192000" y="4992913"/>
                </a:lnTo>
                <a:lnTo>
                  <a:pt x="12189816" y="4992913"/>
                </a:lnTo>
                <a:lnTo>
                  <a:pt x="12189816" y="6505537"/>
                </a:lnTo>
                <a:lnTo>
                  <a:pt x="8525861" y="6152520"/>
                </a:lnTo>
                <a:lnTo>
                  <a:pt x="8525859" y="6152519"/>
                </a:lnTo>
                <a:lnTo>
                  <a:pt x="0" y="53334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82880" rIns="365760">
            <a:noAutofit/>
          </a:bodyPr>
          <a:lstStyle>
            <a:lvl1pPr marL="0" indent="0" algn="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COVER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64199C7-ED25-4614-868B-1AC1BA513E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A83DC3-8D22-4C93-9681-BE6F99270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1E27D25-D0AD-D648-9AB0-0B0A2E012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57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7440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B2FC8-015E-4797-93DB-0EEC7B1095D5}"/>
              </a:ext>
            </a:extLst>
          </p:cNvPr>
          <p:cNvSpPr/>
          <p:nvPr userDrawn="1"/>
        </p:nvSpPr>
        <p:spPr>
          <a:xfrm>
            <a:off x="0" y="3556964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9" name="Text Placeholder 42">
            <a:extLst>
              <a:ext uri="{FF2B5EF4-FFF2-40B4-BE49-F238E27FC236}">
                <a16:creationId xmlns:a16="http://schemas.microsoft.com/office/drawing/2014/main" id="{68BB343D-703A-4BEF-AB1D-4560BA5AB3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65184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0" name="Text Placeholder 42">
            <a:extLst>
              <a:ext uri="{FF2B5EF4-FFF2-40B4-BE49-F238E27FC236}">
                <a16:creationId xmlns:a16="http://schemas.microsoft.com/office/drawing/2014/main" id="{4E907E0C-DB16-44EE-B93F-B76D62679F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65184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1" name="Text Placeholder 42">
            <a:extLst>
              <a:ext uri="{FF2B5EF4-FFF2-40B4-BE49-F238E27FC236}">
                <a16:creationId xmlns:a16="http://schemas.microsoft.com/office/drawing/2014/main" id="{9EA252F2-5279-490F-8B7A-19EBE4CA7E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73330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2" name="Text Placeholder 42">
            <a:extLst>
              <a:ext uri="{FF2B5EF4-FFF2-40B4-BE49-F238E27FC236}">
                <a16:creationId xmlns:a16="http://schemas.microsoft.com/office/drawing/2014/main" id="{BFF2BB40-C403-47D9-8085-B6AEC1B4FB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73330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3" name="Text Placeholder 42">
            <a:extLst>
              <a:ext uri="{FF2B5EF4-FFF2-40B4-BE49-F238E27FC236}">
                <a16:creationId xmlns:a16="http://schemas.microsoft.com/office/drawing/2014/main" id="{C8F2413D-1871-49C8-8679-8AA970226A1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1476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4" name="Text Placeholder 42">
            <a:extLst>
              <a:ext uri="{FF2B5EF4-FFF2-40B4-BE49-F238E27FC236}">
                <a16:creationId xmlns:a16="http://schemas.microsoft.com/office/drawing/2014/main" id="{645FD367-97DD-4B86-85BA-C5CFBBF7A6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1476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5" name="Text Placeholder 42">
            <a:extLst>
              <a:ext uri="{FF2B5EF4-FFF2-40B4-BE49-F238E27FC236}">
                <a16:creationId xmlns:a16="http://schemas.microsoft.com/office/drawing/2014/main" id="{30D86735-78D6-42CD-B53C-C4068293214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111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6" name="Text Placeholder 42">
            <a:extLst>
              <a:ext uri="{FF2B5EF4-FFF2-40B4-BE49-F238E27FC236}">
                <a16:creationId xmlns:a16="http://schemas.microsoft.com/office/drawing/2014/main" id="{28320031-939D-4532-A0DE-8D5D3E3A8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1111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7" name="Text Placeholder 42">
            <a:extLst>
              <a:ext uri="{FF2B5EF4-FFF2-40B4-BE49-F238E27FC236}">
                <a16:creationId xmlns:a16="http://schemas.microsoft.com/office/drawing/2014/main" id="{D650FCD1-3F9F-47CB-A3C5-C2E9BCE669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19257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8" name="Text Placeholder 42">
            <a:extLst>
              <a:ext uri="{FF2B5EF4-FFF2-40B4-BE49-F238E27FC236}">
                <a16:creationId xmlns:a16="http://schemas.microsoft.com/office/drawing/2014/main" id="{BB908772-59E7-46A7-948F-B18E98D9BD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19257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42">
            <a:extLst>
              <a:ext uri="{FF2B5EF4-FFF2-40B4-BE49-F238E27FC236}">
                <a16:creationId xmlns:a16="http://schemas.microsoft.com/office/drawing/2014/main" id="{5AC11302-0352-41B5-B283-220921608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7403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0" name="Text Placeholder 42">
            <a:extLst>
              <a:ext uri="{FF2B5EF4-FFF2-40B4-BE49-F238E27FC236}">
                <a16:creationId xmlns:a16="http://schemas.microsoft.com/office/drawing/2014/main" id="{2AB50D90-044D-48E2-9239-DC0866B8F4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27403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1" name="Text Placeholder 42">
            <a:extLst>
              <a:ext uri="{FF2B5EF4-FFF2-40B4-BE49-F238E27FC236}">
                <a16:creationId xmlns:a16="http://schemas.microsoft.com/office/drawing/2014/main" id="{2EF69715-8E2C-430F-996F-0996C17E98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35549" y="1531692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2" name="Text Placeholder 42">
            <a:extLst>
              <a:ext uri="{FF2B5EF4-FFF2-40B4-BE49-F238E27FC236}">
                <a16:creationId xmlns:a16="http://schemas.microsoft.com/office/drawing/2014/main" id="{D6F708A2-1DC4-4BF5-B785-01D4A1AEC6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35549" y="2489616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AF4FB-F738-2A4C-87E6-55E40193FEA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04F89-62FD-2A4F-A275-99443D71B268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050525-E7AF-6F43-8E7C-0E11DB19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423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2" y="3370665"/>
            <a:ext cx="5922675" cy="494329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2675" y="3370665"/>
            <a:ext cx="6269324" cy="49432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6724"/>
            <a:ext cx="5922808" cy="49432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2675" y="5676724"/>
            <a:ext cx="3133344" cy="49432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019" y="5676724"/>
            <a:ext cx="3133344" cy="494329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12D48-144D-B545-B4AC-5677FB1D1FA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81BD-1C66-5346-96B1-9C79D0AECDC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0CDDDD-CAC9-CA46-ADE9-0D7EDFC5C5D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0" y="1524000"/>
            <a:ext cx="5922963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38C228E-0916-E544-A9C6-FE3ECA8150C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922673" y="1524000"/>
            <a:ext cx="6269327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AB14A915-EE85-504E-A156-CAFE29038D0C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3864994"/>
            <a:ext cx="5922963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024580E4-58D2-9240-B3C4-0997CB7F6CC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922673" y="3864994"/>
            <a:ext cx="31330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1A2400B1-09EC-A342-BDEA-0FAF37AA987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9055729" y="3864994"/>
            <a:ext cx="31330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C05449D-8190-844D-A7DF-375E9665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271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3370665"/>
            <a:ext cx="4063120" cy="494329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3119" y="3370665"/>
            <a:ext cx="4063122" cy="494329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6724"/>
            <a:ext cx="4063120" cy="49432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63119" y="5676724"/>
            <a:ext cx="4062856" cy="494329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5975" y="5676724"/>
            <a:ext cx="4062856" cy="494329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2BE4A-E9A9-C448-8CA1-411B020F366C}"/>
              </a:ext>
            </a:extLst>
          </p:cNvPr>
          <p:cNvSpPr txBox="1"/>
          <p:nvPr userDrawn="1"/>
        </p:nvSpPr>
        <p:spPr>
          <a:xfrm>
            <a:off x="2613025" y="6273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marL="228600" indent="-228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endParaRPr lang="en-US" sz="18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8A99836-0CD1-634C-ACBC-EEB50299718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26239" y="3370665"/>
            <a:ext cx="4065761" cy="49432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0826AA8-AE13-8A4D-8B51-93FA243EDC2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1C1EE0B-1E0F-3740-B8D1-72971A8EF5B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E94F2-E125-7340-A3FF-5B43E104651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1524000"/>
            <a:ext cx="4062413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7D06A56-FF4F-AA4C-A9B1-243879DDFBC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062414" y="1524000"/>
            <a:ext cx="4063119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DA421E65-2064-F242-9401-608B7F7924DF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25533" y="1524000"/>
            <a:ext cx="4063120" cy="1846263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A1EEFF23-CAF0-A942-9EB4-E268DF443E0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0" y="3864995"/>
            <a:ext cx="4062413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783CD63E-C262-AD49-BEE7-E3FEBA499D0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062414" y="3864995"/>
            <a:ext cx="40628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F7D477B9-2A6D-0E45-8274-9A2DFCD3B73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25269" y="3864995"/>
            <a:ext cx="4062856" cy="1811730"/>
          </a:xfrm>
          <a:solidFill>
            <a:schemeClr val="bg2">
              <a:lumMod val="20000"/>
              <a:lumOff val="8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2D019C6-F395-844A-9A13-8E9BF73B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0434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732D52-0823-42D7-9118-0835D62459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401" y="1524001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E07F3DC-7611-41B9-85F7-5E82069084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2653" y="1524001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E89C368-E0FA-464A-B5F1-439EBF434B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3624638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8E473A9-7688-4AF2-90E8-92942E914F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2653" y="3624638"/>
            <a:ext cx="2232049" cy="19908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tIns="27432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7B19174-C669-4901-AE8E-92EF72DBE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27745" y="1524000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F925384-589F-4FEE-80E5-45DAAA4979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5333" y="1524000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92821745-BD44-47D0-82F4-4E8AF92C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7745" y="1785471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9B78C2F-D04A-492B-B5BA-7776DDD8B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5333" y="1785471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EA6A111F-0D30-4183-955E-CEA48323BD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27745" y="2046942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CBC4423-1174-4F0C-89C8-AD0408747B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05333" y="2046942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5F366CAB-4635-4448-AF52-EDB8BF19E4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27745" y="3637524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FD85D564-02BF-446E-9E87-04581CD763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05333" y="3637524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299F1F56-6E1B-497F-9131-FC033898D2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27745" y="3898995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1EB6397-C0CB-4089-998A-9688B74A28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5333" y="3898995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6D05E7F-6127-4908-B3D7-6475E86CE9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27745" y="4160466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97A7054-FB73-4913-A93C-F095F9C7E3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5333" y="4160466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257C03-D94B-3B41-A03A-3ADB8D1914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D29F1-A694-D24A-A914-AE26BFCEAA42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26A5E96-3C04-BE47-AE48-DD8AB892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51582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435BA-25CB-4FA9-B4A1-D4CBE5965C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372" y="1524000"/>
            <a:ext cx="6547640" cy="4995106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9568601-B688-4DD9-AE70-8E72956E34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058789" y="1780248"/>
            <a:ext cx="6031428" cy="3382471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31FDE-6A5C-C74F-B317-0E6234F0502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6DB53-5BA3-894B-BDBA-7518A232837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32F0C0-E05E-544E-A3B9-6B361A57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7976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69522C-95BA-4643-BD48-5870C242AD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348" y="1366092"/>
            <a:ext cx="6858958" cy="5034708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092D08C-F7D2-3D4E-8F8A-C3BF51953A9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35866" y="1718139"/>
            <a:ext cx="6095366" cy="3399195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4DB77-3200-ED49-A344-F10C939898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98348-35E4-9545-B143-BA0B870CE2B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C8917D-F757-DC41-A7D5-E0C972F3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8158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E27E-C285-451B-A77C-263BFE0008B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</p:spPr>
        <p:txBody>
          <a:bodyPr tIns="182880" anchor="t"/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</p:spTree>
    <p:extLst>
      <p:ext uri="{BB962C8B-B14F-4D97-AF65-F5344CB8AC3E}">
        <p14:creationId xmlns:p14="http://schemas.microsoft.com/office/powerpoint/2010/main" val="2785234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D56D858-133B-6545-ACE1-FC300F981B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0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 with Preferred Moti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DE401882-3D13-45CA-9A58-E44E1252BCFC}"/>
              </a:ext>
            </a:extLst>
          </p:cNvPr>
          <p:cNvSpPr>
            <a:spLocks noEditPoints="1"/>
          </p:cNvSpPr>
          <p:nvPr/>
        </p:nvSpPr>
        <p:spPr bwMode="auto">
          <a:xfrm>
            <a:off x="656513" y="6349833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7C45C-6A95-4084-8691-72220CEDEFAC}"/>
              </a:ext>
            </a:extLst>
          </p:cNvPr>
          <p:cNvSpPr txBox="1"/>
          <p:nvPr/>
        </p:nvSpPr>
        <p:spPr>
          <a:xfrm>
            <a:off x="11401760" y="6485397"/>
            <a:ext cx="136984" cy="2011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996B5273-46EB-4870-A6B0-6E7F43CBD6D0}" type="slidenum">
              <a:rPr lang="en-US" sz="667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067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10FAE-9FF3-4266-A7B5-DF406A2F7249}"/>
              </a:ext>
            </a:extLst>
          </p:cNvPr>
          <p:cNvSpPr txBox="1"/>
          <p:nvPr/>
        </p:nvSpPr>
        <p:spPr>
          <a:xfrm>
            <a:off x="10360993" y="6485397"/>
            <a:ext cx="1040769" cy="2011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Viasat Proprietary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C93A9-17E3-4098-A5D5-CA562EBC14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80010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926484-A2E5-4D4A-97FA-F5A03DA5296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42608"/>
            <a:ext cx="10871200" cy="4629592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467"/>
            </a:lvl3pPr>
            <a:lvl4pPr>
              <a:defRPr sz="1200"/>
            </a:lvl4pPr>
            <a:lvl5pPr>
              <a:defRPr sz="1067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4265BDA-D56C-47DA-9C88-FB3228CFA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28209"/>
            <a:ext cx="10871200" cy="8001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background white">
  <p:cSld name="Basic background white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2" y="241685"/>
            <a:ext cx="479999" cy="476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2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19303D-8A3C-AE41-9506-600F03E59F9B}"/>
              </a:ext>
            </a:extLst>
          </p:cNvPr>
          <p:cNvSpPr/>
          <p:nvPr userDrawn="1"/>
        </p:nvSpPr>
        <p:spPr>
          <a:xfrm>
            <a:off x="0" y="0"/>
            <a:ext cx="12192000" cy="52273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71C4B-3D00-40E2-9DF7-8A187FAA71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67FBD09-E6F9-414A-B41D-F64B477657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B48BE-B928-0047-B456-EAE3EA8588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1695"/>
            <a:ext cx="12192000" cy="21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7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59FF91-2E82-4DD2-8957-91E17807F2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91711"/>
            <a:ext cx="12192000" cy="4740724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26CE08B7-D71A-D149-B8FD-127797423E7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B82024E8-7087-2F4F-ADAA-94EE4C029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22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, img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687C18-35C2-49A4-B1D6-29A3564EB4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"/>
            <a:ext cx="12192000" cy="6505537"/>
          </a:xfrm>
          <a:custGeom>
            <a:avLst/>
            <a:gdLst>
              <a:gd name="connsiteX0" fmla="*/ 0 w 12192000"/>
              <a:gd name="connsiteY0" fmla="*/ 0 h 6505537"/>
              <a:gd name="connsiteX1" fmla="*/ 12192000 w 12192000"/>
              <a:gd name="connsiteY1" fmla="*/ 0 h 6505537"/>
              <a:gd name="connsiteX2" fmla="*/ 12192000 w 12192000"/>
              <a:gd name="connsiteY2" fmla="*/ 4992913 h 6505537"/>
              <a:gd name="connsiteX3" fmla="*/ 12189816 w 12192000"/>
              <a:gd name="connsiteY3" fmla="*/ 4992913 h 6505537"/>
              <a:gd name="connsiteX4" fmla="*/ 12189816 w 12192000"/>
              <a:gd name="connsiteY4" fmla="*/ 6505537 h 6505537"/>
              <a:gd name="connsiteX5" fmla="*/ 8525861 w 12192000"/>
              <a:gd name="connsiteY5" fmla="*/ 6152520 h 6505537"/>
              <a:gd name="connsiteX6" fmla="*/ 8525859 w 12192000"/>
              <a:gd name="connsiteY6" fmla="*/ 6152519 h 6505537"/>
              <a:gd name="connsiteX7" fmla="*/ 0 w 12192000"/>
              <a:gd name="connsiteY7" fmla="*/ 5333461 h 650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505537">
                <a:moveTo>
                  <a:pt x="0" y="0"/>
                </a:moveTo>
                <a:lnTo>
                  <a:pt x="12192000" y="0"/>
                </a:lnTo>
                <a:lnTo>
                  <a:pt x="12192000" y="4992913"/>
                </a:lnTo>
                <a:lnTo>
                  <a:pt x="12189816" y="4992913"/>
                </a:lnTo>
                <a:lnTo>
                  <a:pt x="12189816" y="6505537"/>
                </a:lnTo>
                <a:lnTo>
                  <a:pt x="8525861" y="6152520"/>
                </a:lnTo>
                <a:lnTo>
                  <a:pt x="8525859" y="6152519"/>
                </a:lnTo>
                <a:lnTo>
                  <a:pt x="0" y="5333461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tIns="182880" rIns="365760">
            <a:noAutofit/>
          </a:bodyPr>
          <a:lstStyle>
            <a:lvl1pPr marL="0" indent="0" algn="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COVER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37F3D00-4BC4-4C8F-A9C2-3F5185C128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989" y="952500"/>
            <a:ext cx="8930332" cy="575115"/>
          </a:xfrm>
          <a:prstGeom prst="rect">
            <a:avLst/>
          </a:prstGeom>
          <a:noFill/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2A4EE-859E-4207-B06B-FD1A3EB6A0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990" y="1600201"/>
            <a:ext cx="8930332" cy="50403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96A789-7451-4357-A166-AA9000B9CB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0400" y="2230357"/>
            <a:ext cx="5435600" cy="1877185"/>
          </a:xfrm>
          <a:prstGeom prst="rect">
            <a:avLst/>
          </a:prstGeo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 dirty="0"/>
              <a:t>Date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CEA8CADA-AE32-42D8-AD08-9169333CAD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8A8702D-F4D4-3A4C-A549-41682085A8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87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744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67FBD09-E6F9-414A-B41D-F64B477657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B48BE-B928-0047-B456-EAE3EA8588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1695"/>
            <a:ext cx="12192000" cy="2192036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2347241C-D0FA-B84D-B5A4-8740490AB23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00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000A83-2829-407E-B013-897B5CA5D5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2000" cy="6004845"/>
          </a:xfrm>
          <a:custGeom>
            <a:avLst/>
            <a:gdLst>
              <a:gd name="connsiteX0" fmla="*/ 0 w 9144000"/>
              <a:gd name="connsiteY0" fmla="*/ 0 h 6004845"/>
              <a:gd name="connsiteX1" fmla="*/ 9144000 w 9144000"/>
              <a:gd name="connsiteY1" fmla="*/ 0 h 6004845"/>
              <a:gd name="connsiteX2" fmla="*/ 9144000 w 9144000"/>
              <a:gd name="connsiteY2" fmla="*/ 4992913 h 6004845"/>
              <a:gd name="connsiteX3" fmla="*/ 9142362 w 9144000"/>
              <a:gd name="connsiteY3" fmla="*/ 4992913 h 6004845"/>
              <a:gd name="connsiteX4" fmla="*/ 9142362 w 9144000"/>
              <a:gd name="connsiteY4" fmla="*/ 6004845 h 6004845"/>
              <a:gd name="connsiteX5" fmla="*/ 3652444 w 9144000"/>
              <a:gd name="connsiteY5" fmla="*/ 5580620 h 6004845"/>
              <a:gd name="connsiteX6" fmla="*/ 0 w 9144000"/>
              <a:gd name="connsiteY6" fmla="*/ 5297800 h 600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6004845">
                <a:moveTo>
                  <a:pt x="0" y="0"/>
                </a:moveTo>
                <a:lnTo>
                  <a:pt x="9144000" y="0"/>
                </a:lnTo>
                <a:lnTo>
                  <a:pt x="9144000" y="4992913"/>
                </a:lnTo>
                <a:lnTo>
                  <a:pt x="9142362" y="4992913"/>
                </a:lnTo>
                <a:lnTo>
                  <a:pt x="9142362" y="6004845"/>
                </a:lnTo>
                <a:lnTo>
                  <a:pt x="3652444" y="5580620"/>
                </a:lnTo>
                <a:lnTo>
                  <a:pt x="0" y="52978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tIns="182880" anchor="t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DIVIDER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EA8CADA-AE32-42D8-AD08-9169333CAD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5855130"/>
            <a:ext cx="1835150" cy="594239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BDCABF1-8CD4-1349-842E-3455134921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7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, gr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8EC47AF-052A-460D-AE28-0F22028E22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5E84C2-FF14-9C43-A008-61BE0B80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09D1F-9C70-524A-91DF-E291164A93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2D395-43C5-AF4D-9E0B-696B547129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5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745AD-4FB2-B944-986C-F9FCB09597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12193-3F21-C34F-B7C4-36D0511807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C6B485-3603-274D-AFD2-F39FB58A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976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93B23-F1F0-4CF0-9C5A-7968F3BEFBA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400" y="1535112"/>
            <a:ext cx="10871200" cy="463708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ABB80F-FF98-F540-ABF4-2319647B2F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58F4A-0546-1F4C-8B00-F5F345EA98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5160FE-A132-F843-B0BF-2098039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5869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86AF57-8308-49A5-ABCA-3BC86ECCDB0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400" y="1981199"/>
            <a:ext cx="10871200" cy="419100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97896E-74BC-4B67-BDB8-436C290E77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24000"/>
            <a:ext cx="10871200" cy="275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3ACA4-1DC9-D140-AE47-70A7DCAE03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DBA30-0C31-AB4F-A7DF-193A832F1E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5E2B15-DDBC-AD43-9075-7DE904B3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74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35113"/>
            <a:ext cx="520700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ABFC74DA-C47E-4F69-BE04-FAED3704A46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24600" y="1535113"/>
            <a:ext cx="520700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3FF4BB-220F-4248-8DAC-2313D0470E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0AC71-86E6-FA43-B367-96CDD1C33B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1EE5A3-A3F0-2049-A0D5-542303C9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075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1" y="1535113"/>
            <a:ext cx="520700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5B44F0-F25B-4C72-9E6C-593FE2CFA5E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50000" y="0"/>
            <a:ext cx="5842000" cy="6858000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</a:t>
            </a:r>
            <a:br>
              <a:rPr lang="en-US" dirty="0"/>
            </a:br>
            <a:r>
              <a:rPr lang="en-US" dirty="0"/>
              <a:t>object or SmartArt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FCEB486-44D2-42A4-A6F1-9BA126270D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BC082E-B705-7F40-B1D0-53F6A37497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888767" y="6485397"/>
            <a:ext cx="3485391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9636A-5262-074D-ACB0-27804EAFA4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374158" y="6485397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429A96-7A73-7F4E-80AB-C6AD0FB3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5207001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700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,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000A83-2829-407E-B013-897B5CA5D5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"/>
            <a:ext cx="12192000" cy="6057940"/>
          </a:xfrm>
          <a:custGeom>
            <a:avLst/>
            <a:gdLst>
              <a:gd name="connsiteX0" fmla="*/ 0 w 9144000"/>
              <a:gd name="connsiteY0" fmla="*/ 0 h 6004845"/>
              <a:gd name="connsiteX1" fmla="*/ 9144000 w 9144000"/>
              <a:gd name="connsiteY1" fmla="*/ 0 h 6004845"/>
              <a:gd name="connsiteX2" fmla="*/ 9144000 w 9144000"/>
              <a:gd name="connsiteY2" fmla="*/ 4992913 h 6004845"/>
              <a:gd name="connsiteX3" fmla="*/ 9142362 w 9144000"/>
              <a:gd name="connsiteY3" fmla="*/ 4992913 h 6004845"/>
              <a:gd name="connsiteX4" fmla="*/ 9142362 w 9144000"/>
              <a:gd name="connsiteY4" fmla="*/ 6004845 h 6004845"/>
              <a:gd name="connsiteX5" fmla="*/ 3652444 w 9144000"/>
              <a:gd name="connsiteY5" fmla="*/ 5580620 h 6004845"/>
              <a:gd name="connsiteX6" fmla="*/ 0 w 9144000"/>
              <a:gd name="connsiteY6" fmla="*/ 5297800 h 6004845"/>
              <a:gd name="connsiteX0" fmla="*/ 0 w 9144000"/>
              <a:gd name="connsiteY0" fmla="*/ 0 h 6057940"/>
              <a:gd name="connsiteX1" fmla="*/ 9144000 w 9144000"/>
              <a:gd name="connsiteY1" fmla="*/ 0 h 6057940"/>
              <a:gd name="connsiteX2" fmla="*/ 9144000 w 9144000"/>
              <a:gd name="connsiteY2" fmla="*/ 4992913 h 6057940"/>
              <a:gd name="connsiteX3" fmla="*/ 9142362 w 9144000"/>
              <a:gd name="connsiteY3" fmla="*/ 4992913 h 6057940"/>
              <a:gd name="connsiteX4" fmla="*/ 9133513 w 9144000"/>
              <a:gd name="connsiteY4" fmla="*/ 6057940 h 6057940"/>
              <a:gd name="connsiteX5" fmla="*/ 3652444 w 9144000"/>
              <a:gd name="connsiteY5" fmla="*/ 5580620 h 6057940"/>
              <a:gd name="connsiteX6" fmla="*/ 0 w 9144000"/>
              <a:gd name="connsiteY6" fmla="*/ 5297800 h 6057940"/>
              <a:gd name="connsiteX7" fmla="*/ 0 w 9144000"/>
              <a:gd name="connsiteY7" fmla="*/ 0 h 6057940"/>
              <a:gd name="connsiteX0" fmla="*/ 0 w 9144000"/>
              <a:gd name="connsiteY0" fmla="*/ 0 h 6057940"/>
              <a:gd name="connsiteX1" fmla="*/ 9144000 w 9144000"/>
              <a:gd name="connsiteY1" fmla="*/ 0 h 6057940"/>
              <a:gd name="connsiteX2" fmla="*/ 9144000 w 9144000"/>
              <a:gd name="connsiteY2" fmla="*/ 4992913 h 6057940"/>
              <a:gd name="connsiteX3" fmla="*/ 9142362 w 9144000"/>
              <a:gd name="connsiteY3" fmla="*/ 4992913 h 6057940"/>
              <a:gd name="connsiteX4" fmla="*/ 9133513 w 9144000"/>
              <a:gd name="connsiteY4" fmla="*/ 6057940 h 6057940"/>
              <a:gd name="connsiteX5" fmla="*/ 3652444 w 9144000"/>
              <a:gd name="connsiteY5" fmla="*/ 5580620 h 6057940"/>
              <a:gd name="connsiteX6" fmla="*/ 4424 w 9144000"/>
              <a:gd name="connsiteY6" fmla="*/ 5327297 h 6057940"/>
              <a:gd name="connsiteX7" fmla="*/ 0 w 9144000"/>
              <a:gd name="connsiteY7" fmla="*/ 0 h 6057940"/>
              <a:gd name="connsiteX0" fmla="*/ 0 w 9144000"/>
              <a:gd name="connsiteY0" fmla="*/ 0 h 6057940"/>
              <a:gd name="connsiteX1" fmla="*/ 9144000 w 9144000"/>
              <a:gd name="connsiteY1" fmla="*/ 0 h 6057940"/>
              <a:gd name="connsiteX2" fmla="*/ 9144000 w 9144000"/>
              <a:gd name="connsiteY2" fmla="*/ 4992913 h 6057940"/>
              <a:gd name="connsiteX3" fmla="*/ 9142362 w 9144000"/>
              <a:gd name="connsiteY3" fmla="*/ 4992913 h 6057940"/>
              <a:gd name="connsiteX4" fmla="*/ 9133513 w 9144000"/>
              <a:gd name="connsiteY4" fmla="*/ 6057940 h 6057940"/>
              <a:gd name="connsiteX5" fmla="*/ 3656869 w 9144000"/>
              <a:gd name="connsiteY5" fmla="*/ 5598318 h 6057940"/>
              <a:gd name="connsiteX6" fmla="*/ 4424 w 9144000"/>
              <a:gd name="connsiteY6" fmla="*/ 5327297 h 6057940"/>
              <a:gd name="connsiteX7" fmla="*/ 0 w 9144000"/>
              <a:gd name="connsiteY7" fmla="*/ 0 h 605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057940">
                <a:moveTo>
                  <a:pt x="0" y="0"/>
                </a:moveTo>
                <a:lnTo>
                  <a:pt x="9144000" y="0"/>
                </a:lnTo>
                <a:lnTo>
                  <a:pt x="9144000" y="4992913"/>
                </a:lnTo>
                <a:lnTo>
                  <a:pt x="9142362" y="4992913"/>
                </a:lnTo>
                <a:cubicBezTo>
                  <a:pt x="9139412" y="5347922"/>
                  <a:pt x="9136463" y="5702931"/>
                  <a:pt x="9133513" y="6057940"/>
                </a:cubicBezTo>
                <a:lnTo>
                  <a:pt x="3656869" y="5598318"/>
                </a:lnTo>
                <a:lnTo>
                  <a:pt x="4424" y="5327297"/>
                </a:lnTo>
                <a:cubicBezTo>
                  <a:pt x="2949" y="3551531"/>
                  <a:pt x="1475" y="1775766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tIns="182880" anchor="t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DIVIDER INSTRUCTIONS</a:t>
            </a:r>
            <a:br>
              <a:rPr lang="en-US" dirty="0"/>
            </a:br>
            <a:r>
              <a:rPr lang="en-US" dirty="0"/>
              <a:t>1. Click icon to add image (BEFORE adding text)</a:t>
            </a:r>
            <a:br>
              <a:rPr lang="en-US" dirty="0"/>
            </a:br>
            <a:r>
              <a:rPr lang="en-US" dirty="0"/>
              <a:t>2. Right-click image &gt; Send to back &gt; Send to back</a:t>
            </a:r>
            <a:br>
              <a:rPr lang="en-US" dirty="0"/>
            </a:br>
            <a:r>
              <a:rPr lang="en-US" dirty="0"/>
              <a:t>3. Click text boxes to add text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8A1D0-7C58-4D7E-87C1-482E72CC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722120"/>
            <a:ext cx="5181600" cy="2045579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71C4B-3D00-40E2-9DF7-8A187FAA71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48" y="5620872"/>
            <a:ext cx="2031679" cy="1009762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8578749-D008-1C41-B0AC-0FE3177B68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708838" y="6217156"/>
            <a:ext cx="2391833" cy="340894"/>
          </a:xfrm>
        </p:spPr>
        <p:txBody>
          <a:bodyPr/>
          <a:lstStyle>
            <a:lvl1pPr algn="ctr">
              <a:defRPr cap="all" baseline="0"/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96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6D26BC4-A1B7-47A1-8D5F-5AAF2E5DCBE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769565" y="1535113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46672CF-00C9-493D-B360-ED555A0D59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69565" y="1891285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B4934BA-A7B2-418E-AAA6-A5C815AC467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0400" y="1535113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5" name="Text Placeholder 9">
            <a:extLst>
              <a:ext uri="{FF2B5EF4-FFF2-40B4-BE49-F238E27FC236}">
                <a16:creationId xmlns:a16="http://schemas.microsoft.com/office/drawing/2014/main" id="{375C4747-1FC3-468C-A346-5DE6DBA30DB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769565" y="2605908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6" name="Text Placeholder 9">
            <a:extLst>
              <a:ext uri="{FF2B5EF4-FFF2-40B4-BE49-F238E27FC236}">
                <a16:creationId xmlns:a16="http://schemas.microsoft.com/office/drawing/2014/main" id="{BC90422A-1B1D-4821-9FAC-37E7780559B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769565" y="2962080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2611983C-1A52-436E-A627-FAD6ECD4C3C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0400" y="2611040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1" name="Text Placeholder 9">
            <a:extLst>
              <a:ext uri="{FF2B5EF4-FFF2-40B4-BE49-F238E27FC236}">
                <a16:creationId xmlns:a16="http://schemas.microsoft.com/office/drawing/2014/main" id="{3E8961A7-71AC-4490-8A5E-B6209CD7B9D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769565" y="3686967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2" name="Text Placeholder 9">
            <a:extLst>
              <a:ext uri="{FF2B5EF4-FFF2-40B4-BE49-F238E27FC236}">
                <a16:creationId xmlns:a16="http://schemas.microsoft.com/office/drawing/2014/main" id="{694AA472-33BD-4246-B452-BA0FBCAF6DC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769565" y="4043139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3" name="Text Placeholder 4">
            <a:extLst>
              <a:ext uri="{FF2B5EF4-FFF2-40B4-BE49-F238E27FC236}">
                <a16:creationId xmlns:a16="http://schemas.microsoft.com/office/drawing/2014/main" id="{29F84068-7B59-4D1B-B8E4-F263C0818A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0400" y="3686967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0E20DB8B-DB9F-48F9-9A33-4459FB88B40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1769565" y="4757762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8" name="Text Placeholder 9">
            <a:extLst>
              <a:ext uri="{FF2B5EF4-FFF2-40B4-BE49-F238E27FC236}">
                <a16:creationId xmlns:a16="http://schemas.microsoft.com/office/drawing/2014/main" id="{E0B4EF81-AC9B-4637-8AF0-35C63C80786F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1769565" y="5113934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9" name="Text Placeholder 4">
            <a:extLst>
              <a:ext uri="{FF2B5EF4-FFF2-40B4-BE49-F238E27FC236}">
                <a16:creationId xmlns:a16="http://schemas.microsoft.com/office/drawing/2014/main" id="{9B37FE0D-1CEA-4AE1-BBC5-E005BE160E6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60400" y="4762894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49" name="Text Placeholder 9">
            <a:extLst>
              <a:ext uri="{FF2B5EF4-FFF2-40B4-BE49-F238E27FC236}">
                <a16:creationId xmlns:a16="http://schemas.microsoft.com/office/drawing/2014/main" id="{EF0267D9-B18D-44CC-8F89-3867F06B444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375060" y="1535113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0" name="Text Placeholder 9">
            <a:extLst>
              <a:ext uri="{FF2B5EF4-FFF2-40B4-BE49-F238E27FC236}">
                <a16:creationId xmlns:a16="http://schemas.microsoft.com/office/drawing/2014/main" id="{52E36255-42AA-434D-9353-6511E8E6ED31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7375060" y="1891285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1" name="Text Placeholder 4">
            <a:extLst>
              <a:ext uri="{FF2B5EF4-FFF2-40B4-BE49-F238E27FC236}">
                <a16:creationId xmlns:a16="http://schemas.microsoft.com/office/drawing/2014/main" id="{8DB258FD-AF8C-4906-8EB7-B90340BD739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265895" y="1535113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2" name="Text Placeholder 9">
            <a:extLst>
              <a:ext uri="{FF2B5EF4-FFF2-40B4-BE49-F238E27FC236}">
                <a16:creationId xmlns:a16="http://schemas.microsoft.com/office/drawing/2014/main" id="{54681F42-A361-47BE-BF65-E907906BF8C8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7375060" y="2605908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3" name="Text Placeholder 9">
            <a:extLst>
              <a:ext uri="{FF2B5EF4-FFF2-40B4-BE49-F238E27FC236}">
                <a16:creationId xmlns:a16="http://schemas.microsoft.com/office/drawing/2014/main" id="{8718FFA3-7131-4F0D-9FA0-0A5F53676EF8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375060" y="2962080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4" name="Text Placeholder 4">
            <a:extLst>
              <a:ext uri="{FF2B5EF4-FFF2-40B4-BE49-F238E27FC236}">
                <a16:creationId xmlns:a16="http://schemas.microsoft.com/office/drawing/2014/main" id="{B6D08E91-901B-4663-A56E-E3D975E7FF08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265895" y="2611040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5" name="Text Placeholder 9">
            <a:extLst>
              <a:ext uri="{FF2B5EF4-FFF2-40B4-BE49-F238E27FC236}">
                <a16:creationId xmlns:a16="http://schemas.microsoft.com/office/drawing/2014/main" id="{6CD5ADE4-255D-400C-8088-AF8876E80E0F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7375060" y="3686967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6" name="Text Placeholder 9">
            <a:extLst>
              <a:ext uri="{FF2B5EF4-FFF2-40B4-BE49-F238E27FC236}">
                <a16:creationId xmlns:a16="http://schemas.microsoft.com/office/drawing/2014/main" id="{FE967416-23E7-4440-8909-FCB48DAFAD8F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>
          <a:xfrm>
            <a:off x="7375060" y="4043139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7" name="Text Placeholder 4">
            <a:extLst>
              <a:ext uri="{FF2B5EF4-FFF2-40B4-BE49-F238E27FC236}">
                <a16:creationId xmlns:a16="http://schemas.microsoft.com/office/drawing/2014/main" id="{4F936DF6-AA0D-4354-A5FD-4F06A412B86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6265895" y="3686967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58" name="Text Placeholder 9">
            <a:extLst>
              <a:ext uri="{FF2B5EF4-FFF2-40B4-BE49-F238E27FC236}">
                <a16:creationId xmlns:a16="http://schemas.microsoft.com/office/drawing/2014/main" id="{9C8C6D44-CED4-4DAB-8C47-53C998C73DFF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7375060" y="4757762"/>
            <a:ext cx="4149165" cy="32775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9" name="Text Placeholder 9">
            <a:extLst>
              <a:ext uri="{FF2B5EF4-FFF2-40B4-BE49-F238E27FC236}">
                <a16:creationId xmlns:a16="http://schemas.microsoft.com/office/drawing/2014/main" id="{55B846D6-2B81-4583-B724-D5306AF86CB6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7375060" y="5113934"/>
            <a:ext cx="4149165" cy="4435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0" name="Text Placeholder 4">
            <a:extLst>
              <a:ext uri="{FF2B5EF4-FFF2-40B4-BE49-F238E27FC236}">
                <a16:creationId xmlns:a16="http://schemas.microsoft.com/office/drawing/2014/main" id="{04F1A9E3-EED2-4BD0-8A30-A7D27C5A3D98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265895" y="4762894"/>
            <a:ext cx="800100" cy="79972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A5E77-F5E6-CA44-B1CD-475B53966C77}"/>
              </a:ext>
            </a:extLst>
          </p:cNvPr>
          <p:cNvSpPr>
            <a:spLocks noGrp="1"/>
          </p:cNvSpPr>
          <p:nvPr>
            <p:ph type="ftr" sz="quarter" idx="8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2152E-14F7-2943-A2CD-F4F82AA1AA51}"/>
              </a:ext>
            </a:extLst>
          </p:cNvPr>
          <p:cNvSpPr>
            <a:spLocks noGrp="1"/>
          </p:cNvSpPr>
          <p:nvPr>
            <p:ph type="sldNum" sz="quarter" idx="8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566E30A-EA20-F441-8C0C-25D94BEB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2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35112"/>
            <a:ext cx="12192000" cy="46370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82763"/>
            <a:ext cx="3238499" cy="4137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4476751" y="1782763"/>
            <a:ext cx="3238499" cy="4137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8293101" y="1782763"/>
            <a:ext cx="3238499" cy="41372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0847" y="1920589"/>
            <a:ext cx="2957608" cy="456873"/>
          </a:xfrm>
          <a:prstGeom prst="rect">
            <a:avLst/>
          </a:prstGeom>
          <a:solidFill>
            <a:srgbClr val="00B2A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17196" y="1920589"/>
            <a:ext cx="2957608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33547" y="1920589"/>
            <a:ext cx="2957608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8897B6-397A-DF4E-BC82-72C36B61E89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2BC914-7132-2E47-97BF-D8D4C686B92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5F2967E-F0B1-0A40-927D-DBD1537C21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00100" y="2478088"/>
            <a:ext cx="2959100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858861F1-6817-9546-9130-DEB1400CB7BF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617196" y="2478088"/>
            <a:ext cx="2959100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B29A337-D08F-814E-B5E6-F1CEBB7357B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433547" y="2478088"/>
            <a:ext cx="2959100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54B2EEA-C21F-F34D-B0DA-A62C6B30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3214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3522A3-7B6C-451C-B7EB-6A530EA9FE30}"/>
              </a:ext>
            </a:extLst>
          </p:cNvPr>
          <p:cNvSpPr/>
          <p:nvPr userDrawn="1"/>
        </p:nvSpPr>
        <p:spPr>
          <a:xfrm>
            <a:off x="0" y="1535112"/>
            <a:ext cx="12192000" cy="46370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7ADFE-C6FC-4B8F-9443-0DA67E6978F7}"/>
              </a:ext>
            </a:extLst>
          </p:cNvPr>
          <p:cNvSpPr/>
          <p:nvPr userDrawn="1"/>
        </p:nvSpPr>
        <p:spPr>
          <a:xfrm>
            <a:off x="660401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9849B-FC01-4C55-9BBE-37282AEF0B80}"/>
              </a:ext>
            </a:extLst>
          </p:cNvPr>
          <p:cNvSpPr/>
          <p:nvPr userDrawn="1"/>
        </p:nvSpPr>
        <p:spPr>
          <a:xfrm>
            <a:off x="3454401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4BB3C-03FC-4E19-9D24-5BE713C8B9A0}"/>
              </a:ext>
            </a:extLst>
          </p:cNvPr>
          <p:cNvSpPr/>
          <p:nvPr userDrawn="1"/>
        </p:nvSpPr>
        <p:spPr>
          <a:xfrm>
            <a:off x="6248401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0673AC-24B6-49CD-B9B1-0728CE17348D}"/>
              </a:ext>
            </a:extLst>
          </p:cNvPr>
          <p:cNvSpPr/>
          <p:nvPr userDrawn="1"/>
        </p:nvSpPr>
        <p:spPr>
          <a:xfrm>
            <a:off x="9042400" y="1782763"/>
            <a:ext cx="2489200" cy="41184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50657915-A51A-423D-959F-32B42F8E9A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68351" y="1887538"/>
            <a:ext cx="2273300" cy="456873"/>
          </a:xfrm>
          <a:prstGeom prst="rect">
            <a:avLst/>
          </a:prstGeom>
          <a:solidFill>
            <a:srgbClr val="00B2AA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8566F-079E-40F5-A1FB-D29FE7D43EB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62351" y="1887538"/>
            <a:ext cx="2273300" cy="456873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0C28221-250F-4458-BEBF-50519C8216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56353" y="1887538"/>
            <a:ext cx="2273300" cy="456873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3DEB54BF-FA28-41A7-91B7-9B6231E9D6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50351" y="1887538"/>
            <a:ext cx="2273300" cy="456873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1DD54-B3A0-8142-B280-0707A5D83E3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59831-F7B6-9A40-8F66-94E5C0FE8DC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CC0387C-1567-E648-B217-7EB48D67F994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0100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53A21EA-F424-2248-B4F5-68E99BF595CA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3562351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0B21A0D8-D451-504E-BA63-432AE4E6579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356353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6E9C1EEE-ED38-D149-9BF0-F3D3E05B1D4E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150351" y="2478088"/>
            <a:ext cx="2241551" cy="323691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CE82EC2-C52F-454F-A23B-4F9F6EC0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6982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35113"/>
            <a:ext cx="5212080" cy="463708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EB3B69E-229D-4EC3-8E48-EF24E9B1702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35113"/>
            <a:ext cx="5212080" cy="2215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BC99383-1058-438A-AF37-055531FB504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19520" y="3956271"/>
            <a:ext cx="5212080" cy="2215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EAD06-1D9C-E640-A53E-9D64A55D0B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3A678-D27D-B547-85BC-305D30D6972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4CEDD9-0F99-4549-9175-439A9ACC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443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with Object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400AB6-56C8-4109-A799-EFED2742CA2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35113"/>
            <a:ext cx="5212080" cy="221592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73A36BC4-9091-4B15-9415-0CD0A38719A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0" y="3956272"/>
            <a:ext cx="5212080" cy="221592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394B90-293D-427A-8D52-27EEFF0977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19520" y="1535112"/>
            <a:ext cx="5212080" cy="4637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EF97A3-AA46-3341-8715-927C2B87307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01023-3B97-6945-A748-3B5B2D2E671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8DBCAB-0632-4849-AF45-459085AD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715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A37A684-8A8E-4CFC-867F-85747B1646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0401" y="1535113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67FCF94-984E-4128-8502-DD9B43CC5E5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0401" y="3956272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378179D8-FEFE-4F8C-96E6-5C3D7C91AA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9520" y="1535113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EAFF877-9FB4-48DE-BE52-240561E73C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19520" y="3956272"/>
            <a:ext cx="5212080" cy="221592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15D87-DF5D-9747-BECF-11D65C9D15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F9E5A-F43C-534E-A9B1-58C841DACF5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DDC4CC-99B4-2A47-96B9-5526211E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983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3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01F24E-0264-4380-B816-95FC75717C2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401" y="1535112"/>
            <a:ext cx="3355848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5BF2F13-E8B4-4B85-93B8-D27797D8AA9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FDB2A6-AFEA-443E-9A11-44E9EA81794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18077" y="1535112"/>
            <a:ext cx="3355848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30D3F489-9D1E-4DF2-AB89-F84E9C7295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F3104E-409B-4952-92FA-D3DF08437A2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75753" y="1535112"/>
            <a:ext cx="3355848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7ED3F0D-624A-4B63-89EF-39425F71061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75753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CE7E7-576A-0E49-A5A3-84F2741D5B2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4BDAA-13D8-294F-81D4-F21B52CAF1F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F80426-0C2A-A942-8880-0B018E9E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252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1153A0-22F6-4B58-A7E5-11769DE962C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60400" y="1535112"/>
            <a:ext cx="10871200" cy="2698565"/>
          </a:xfrm>
          <a:prstGeom prst="rect">
            <a:avLst/>
          </a:prstGeo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FC96ACD1-B7C5-448A-927E-E43E5135624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60401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6B023E86-BA36-491A-8650-8E91F87DA1C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418077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D0551450-76F0-4DD2-BCDC-D3ACE985E0C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75752" y="4432300"/>
            <a:ext cx="3355848" cy="1739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7D1C6B-07A4-3E44-BE97-B99D342EF6A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234E8-48AC-D047-9DF9-172E4B6D1F3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E2A338-E764-1447-A4DA-BD33B4E6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180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B2FC8-015E-4797-93DB-0EEC7B1095D5}"/>
              </a:ext>
            </a:extLst>
          </p:cNvPr>
          <p:cNvSpPr/>
          <p:nvPr userDrawn="1"/>
        </p:nvSpPr>
        <p:spPr>
          <a:xfrm>
            <a:off x="0" y="3556964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9" name="Text Placeholder 42">
            <a:extLst>
              <a:ext uri="{FF2B5EF4-FFF2-40B4-BE49-F238E27FC236}">
                <a16:creationId xmlns:a16="http://schemas.microsoft.com/office/drawing/2014/main" id="{68BB343D-703A-4BEF-AB1D-4560BA5AB3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65184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0" name="Text Placeholder 42">
            <a:extLst>
              <a:ext uri="{FF2B5EF4-FFF2-40B4-BE49-F238E27FC236}">
                <a16:creationId xmlns:a16="http://schemas.microsoft.com/office/drawing/2014/main" id="{4E907E0C-DB16-44EE-B93F-B76D62679F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65184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1" name="Text Placeholder 42">
            <a:extLst>
              <a:ext uri="{FF2B5EF4-FFF2-40B4-BE49-F238E27FC236}">
                <a16:creationId xmlns:a16="http://schemas.microsoft.com/office/drawing/2014/main" id="{9EA252F2-5279-490F-8B7A-19EBE4CA7E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73330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2" name="Text Placeholder 42">
            <a:extLst>
              <a:ext uri="{FF2B5EF4-FFF2-40B4-BE49-F238E27FC236}">
                <a16:creationId xmlns:a16="http://schemas.microsoft.com/office/drawing/2014/main" id="{BFF2BB40-C403-47D9-8085-B6AEC1B4FB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73330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3" name="Text Placeholder 42">
            <a:extLst>
              <a:ext uri="{FF2B5EF4-FFF2-40B4-BE49-F238E27FC236}">
                <a16:creationId xmlns:a16="http://schemas.microsoft.com/office/drawing/2014/main" id="{C8F2413D-1871-49C8-8679-8AA970226A1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1476" y="4686806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4" name="Text Placeholder 42">
            <a:extLst>
              <a:ext uri="{FF2B5EF4-FFF2-40B4-BE49-F238E27FC236}">
                <a16:creationId xmlns:a16="http://schemas.microsoft.com/office/drawing/2014/main" id="{645FD367-97DD-4B86-85BA-C5CFBBF7A6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1476" y="4370283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C6579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5" name="Text Placeholder 42">
            <a:extLst>
              <a:ext uri="{FF2B5EF4-FFF2-40B4-BE49-F238E27FC236}">
                <a16:creationId xmlns:a16="http://schemas.microsoft.com/office/drawing/2014/main" id="{30D86735-78D6-42CD-B53C-C4068293214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111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6" name="Text Placeholder 42">
            <a:extLst>
              <a:ext uri="{FF2B5EF4-FFF2-40B4-BE49-F238E27FC236}">
                <a16:creationId xmlns:a16="http://schemas.microsoft.com/office/drawing/2014/main" id="{28320031-939D-4532-A0DE-8D5D3E3A8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1111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rgbClr val="00B2A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7" name="Text Placeholder 42">
            <a:extLst>
              <a:ext uri="{FF2B5EF4-FFF2-40B4-BE49-F238E27FC236}">
                <a16:creationId xmlns:a16="http://schemas.microsoft.com/office/drawing/2014/main" id="{D650FCD1-3F9F-47CB-A3C5-C2E9BCE669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19257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8" name="Text Placeholder 42">
            <a:extLst>
              <a:ext uri="{FF2B5EF4-FFF2-40B4-BE49-F238E27FC236}">
                <a16:creationId xmlns:a16="http://schemas.microsoft.com/office/drawing/2014/main" id="{BB908772-59E7-46A7-948F-B18E98D9BD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19257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42">
            <a:extLst>
              <a:ext uri="{FF2B5EF4-FFF2-40B4-BE49-F238E27FC236}">
                <a16:creationId xmlns:a16="http://schemas.microsoft.com/office/drawing/2014/main" id="{5AC11302-0352-41B5-B283-220921608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7403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0" name="Text Placeholder 42">
            <a:extLst>
              <a:ext uri="{FF2B5EF4-FFF2-40B4-BE49-F238E27FC236}">
                <a16:creationId xmlns:a16="http://schemas.microsoft.com/office/drawing/2014/main" id="{2AB50D90-044D-48E2-9239-DC0866B8F4C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27403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1" name="Text Placeholder 42">
            <a:extLst>
              <a:ext uri="{FF2B5EF4-FFF2-40B4-BE49-F238E27FC236}">
                <a16:creationId xmlns:a16="http://schemas.microsoft.com/office/drawing/2014/main" id="{2EF69715-8E2C-430F-996F-0996C17E985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35549" y="1553613"/>
            <a:ext cx="1239076" cy="916850"/>
          </a:xfrm>
          <a:prstGeom prst="rect">
            <a:avLst/>
          </a:prstGeom>
          <a:ln w="12700">
            <a:noFill/>
          </a:ln>
        </p:spPr>
        <p:txBody>
          <a:bodyPr lIns="0" tIns="0" rIns="0" bIns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2" name="Text Placeholder 42">
            <a:extLst>
              <a:ext uri="{FF2B5EF4-FFF2-40B4-BE49-F238E27FC236}">
                <a16:creationId xmlns:a16="http://schemas.microsoft.com/office/drawing/2014/main" id="{D6F708A2-1DC4-4BF5-B785-01D4A1AEC6B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35549" y="2511537"/>
            <a:ext cx="1239076" cy="272007"/>
          </a:xfrm>
          <a:prstGeom prst="rect">
            <a:avLst/>
          </a:prstGeom>
          <a:noFill/>
          <a:effectLst/>
        </p:spPr>
        <p:txBody>
          <a:bodyPr lIns="0" tIns="0" rIns="0" bIns="0" anchor="b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8D258-991E-EE43-92C8-8CE8A34AC406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78059-5AB9-2A45-B063-A34B13A7067C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C60A60D-9EB0-F54D-A31F-0A809B76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965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3393004"/>
            <a:ext cx="5922675" cy="489605"/>
          </a:xfrm>
          <a:prstGeom prst="rect">
            <a:avLst/>
          </a:prstGeom>
          <a:solidFill>
            <a:srgbClr val="00B2AA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2676" y="3393004"/>
            <a:ext cx="6269324" cy="489605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0431"/>
            <a:ext cx="5922808" cy="489605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2675" y="5670431"/>
            <a:ext cx="3133344" cy="489605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019" y="5670431"/>
            <a:ext cx="3133344" cy="48960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A2BE1-14CD-4842-8A65-2CE1D193F3C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323F1-A8D8-5742-B273-E7D37D3C318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6F2CB5-8664-0643-944E-7E7838BBC4F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0" y="1535113"/>
            <a:ext cx="5922674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4CD8FAFD-7E15-9D49-84CD-738FC9364335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922673" y="1535113"/>
            <a:ext cx="6266689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C66B0CA9-228A-4849-A037-6994F79CEED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3882609"/>
            <a:ext cx="5922674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71DD8D2-BBE0-0A40-BE01-999AB38D2A3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5922673" y="3882609"/>
            <a:ext cx="3133213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EA8E8AB2-6CBE-FD46-804E-1E23AE56D84A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9055886" y="3882609"/>
            <a:ext cx="3133212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EB3B8A-62D2-5849-BF0E-55BA5CA2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4605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, blu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0AE1-BA74-4080-833F-2F3D67C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7C1858A-A22D-4FF6-B76F-A457D6C7AE9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340C3-5E15-DB47-9218-592A3576D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25C88-22FD-6C42-B5A3-100415DCFC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51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76ED-A3CF-4FBD-941B-D20E7CD236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1" y="3393004"/>
            <a:ext cx="4063121" cy="489605"/>
          </a:xfrm>
          <a:prstGeom prst="rect">
            <a:avLst/>
          </a:prstGeom>
          <a:solidFill>
            <a:srgbClr val="00B2AA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323D4AE-CCD9-45C2-8C1F-ABC6CF135A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1802" y="3393004"/>
            <a:ext cx="4064439" cy="489605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E7949E3-32F6-4963-92BE-185A1EDE3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1" y="5670431"/>
            <a:ext cx="4063121" cy="489605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48D08F7-0E23-4EBD-8F09-4C535851F12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61802" y="5670431"/>
            <a:ext cx="4063120" cy="489605"/>
          </a:xfrm>
          <a:prstGeom prst="rect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1B621539-CF21-4A46-B23B-4F8727D7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4922" y="5670431"/>
            <a:ext cx="4061800" cy="489605"/>
          </a:xfrm>
          <a:prstGeom prst="rect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41F6A20-14B4-7540-B6F0-13517DED07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36289" y="3393004"/>
            <a:ext cx="4064439" cy="489605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676CC-D955-B342-9DD2-E4768E287EF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719F-71B5-6E4C-A777-AC3DF4396CA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F42F9E20-2986-DE43-B4F0-91C719FBFDB5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0" y="1535113"/>
            <a:ext cx="4073168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D139B161-FA37-9D4D-89AB-14CAD6B5C564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073168" y="1535113"/>
            <a:ext cx="4063121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EFC428E-3D1E-824C-A406-7D8AE344EDFB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136289" y="1535113"/>
            <a:ext cx="4050433" cy="1857891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85EFEF5-3142-8849-8786-9D83C1EE72C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0" y="3882609"/>
            <a:ext cx="4051754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DD6EC7DA-D195-5244-952F-CF40F862462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051754" y="3882609"/>
            <a:ext cx="4083216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Content Placeholder 10">
            <a:extLst>
              <a:ext uri="{FF2B5EF4-FFF2-40B4-BE49-F238E27FC236}">
                <a16:creationId xmlns:a16="http://schemas.microsoft.com/office/drawing/2014/main" id="{F1F4EDE9-9F7E-A141-BB52-78AB8B63537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34970" y="3882609"/>
            <a:ext cx="4040388" cy="1787822"/>
          </a:xfrm>
          <a:solidFill>
            <a:schemeClr val="tx2">
              <a:lumMod val="90000"/>
              <a:lumOff val="1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2F9F90-7E9D-E04D-A491-2336C7B5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0774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F732D52-0823-42D7-9118-0835D62459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401" y="1535114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E07F3DC-7611-41B9-85F7-5E82069084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2653" y="1535114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E89C368-E0FA-464A-B5F1-439EBF434B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1" y="3635751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68E473A9-7688-4AF2-90E8-92942E914F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2653" y="3635751"/>
            <a:ext cx="2232049" cy="1990818"/>
          </a:xfrm>
          <a:prstGeom prst="rect">
            <a:avLst/>
          </a:prstGeom>
          <a:solidFill>
            <a:schemeClr val="tx2"/>
          </a:solidFill>
        </p:spPr>
        <p:txBody>
          <a:bodyPr tIns="182880" anchor="t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7B19174-C669-4901-AE8E-92EF72DBE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27745" y="1535113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F925384-589F-4FEE-80E5-45DAAA4979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5333" y="1535113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92821745-BD44-47D0-82F4-4E8AF92C6B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7745" y="1796584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9B78C2F-D04A-492B-B5BA-7776DDD8B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5333" y="1796584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EA6A111F-0D30-4183-955E-CEA48323BD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27745" y="2058055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2CBC4423-1174-4F0C-89C8-AD0408747B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05333" y="2058055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5F366CAB-4635-4448-AF52-EDB8BF19E4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27745" y="3648637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FD85D564-02BF-446E-9E87-04581CD763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05333" y="3648637"/>
            <a:ext cx="2726267" cy="20824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299F1F56-6E1B-497F-9131-FC033898D2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27745" y="3910108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71EB6397-C0CB-4089-998A-9688B74A28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05333" y="3910108"/>
            <a:ext cx="2726267" cy="2082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C6D05E7F-6127-4908-B3D7-6475E86CE9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27745" y="4171579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0" name="Text Placeholder 9">
            <a:extLst>
              <a:ext uri="{FF2B5EF4-FFF2-40B4-BE49-F238E27FC236}">
                <a16:creationId xmlns:a16="http://schemas.microsoft.com/office/drawing/2014/main" id="{C97A7054-FB73-4913-A93C-F095F9C7E36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05333" y="4171579"/>
            <a:ext cx="2726267" cy="6915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486D23-731E-0A43-A9B2-0BC5254BC3A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6AAE9-C13A-CE48-BFA3-E9759179FE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51B8F80-A548-9940-8E27-ECB85295E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857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FB59F5-D5B0-B240-B242-F5EED093BF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372" y="1524000"/>
            <a:ext cx="6547640" cy="4995106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A70F76F-65C4-1642-A806-A2ABA6BBE9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058789" y="1780248"/>
            <a:ext cx="6031428" cy="3382471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25913-E32F-9E40-81FB-F85CD081A6A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926DB-EEC0-DE42-ABC6-056B9DA64F7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B06DDBD-F573-704B-8675-5C22F72A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457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118EE6-7BA2-E243-AAC5-AD889F8785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348" y="1366092"/>
            <a:ext cx="6858958" cy="5034708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CF75B251-E7EE-9E4D-90E8-55E4B8AA6AC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035866" y="1718139"/>
            <a:ext cx="6095366" cy="3399195"/>
          </a:xfrm>
          <a:prstGeom prst="rect">
            <a:avLst/>
          </a:prstGeom>
        </p:spPr>
        <p:txBody>
          <a:bodyPr tIns="18288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screenshot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D1BDB-0E3B-6F42-AE20-E7FD2FC22A1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D644D-D50A-4649-A1D6-9C854A2FBCA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1EE396-B5CD-1046-AC88-9908E9AB6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8935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E27E-C285-451B-A77C-263BFE0008B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</p:spPr>
        <p:txBody>
          <a:bodyPr tIns="182880" anchor="t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</p:spTree>
    <p:extLst>
      <p:ext uri="{BB962C8B-B14F-4D97-AF65-F5344CB8AC3E}">
        <p14:creationId xmlns:p14="http://schemas.microsoft.com/office/powerpoint/2010/main" val="8726828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66E7B3A7-DF82-1646-AA45-FAAD4C15C1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86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, teal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8EC47AF-052A-460D-AE28-0F22028E221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5E84C2-FF14-9C43-A008-61BE0B80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741364"/>
            <a:ext cx="10871200" cy="80010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4DF27C-574C-A74A-8A6B-8D341965BC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9D702B-2E44-6949-B9BF-8B9250FCF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81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0AE1-BA74-4080-833F-2F3D67C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94FB4-A0A2-9347-9F06-91F90C169C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5DD46-2E09-564B-9774-054855B3A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45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926484-A2E5-4D4A-97FA-F5A03DA5296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60400" y="1542608"/>
            <a:ext cx="10871200" cy="462959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815D7-85F7-244B-BEFD-A56A1161D6A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7921B-AC41-ED49-9FD0-7CD8BA22BD2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47DA28-2273-5749-8D7F-A382F83EE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9267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30832C-3FFA-49BB-90A7-2FBD0B526D0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0400" y="1999807"/>
            <a:ext cx="10871200" cy="41723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icon to add image, chart, object or SmartArt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FD39ED-978B-4174-BA79-7A54EB1205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42608"/>
            <a:ext cx="10871200" cy="2756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3F767E-5515-6C4A-9951-79F41DA8F9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103088" y="6485397"/>
            <a:ext cx="4941767" cy="201168"/>
          </a:xfrm>
        </p:spPr>
        <p:txBody>
          <a:bodyPr/>
          <a:lstStyle/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62033-E54F-3B4D-BD95-069E97D597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83A1CB-6F19-9144-AE54-CBC45706B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3968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C52E2-1E49-45DA-8C28-09D413E6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09600"/>
            <a:ext cx="10871200" cy="8381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F9DDA-55D0-4DDA-BB85-08B991C5D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524000"/>
            <a:ext cx="10871200" cy="4648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B4045941-D110-4E42-B03E-967ECE24D5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8461A-4DD2-0144-9187-E5F41389995E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5"/>
            <a:ext cx="12192000" cy="6777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E44DE-FDA6-5642-9A16-A7F433045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3088" y="6485397"/>
            <a:ext cx="4941767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DAB15-2ACC-224B-AB7E-E50C7D6D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855" y="6485397"/>
            <a:ext cx="585979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8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3992" r:id="rId4"/>
    <p:sldLayoutId id="2147483837" r:id="rId5"/>
    <p:sldLayoutId id="2147483836" r:id="rId6"/>
    <p:sldLayoutId id="2147483829" r:id="rId7"/>
    <p:sldLayoutId id="2147483966" r:id="rId8"/>
    <p:sldLayoutId id="2147483832" r:id="rId9"/>
    <p:sldLayoutId id="2147484001" r:id="rId10"/>
    <p:sldLayoutId id="2147483794" r:id="rId11"/>
    <p:sldLayoutId id="2147483796" r:id="rId12"/>
    <p:sldLayoutId id="2147483830" r:id="rId13"/>
    <p:sldLayoutId id="2147483825" r:id="rId14"/>
    <p:sldLayoutId id="2147483799" r:id="rId15"/>
    <p:sldLayoutId id="2147483800" r:id="rId16"/>
    <p:sldLayoutId id="2147483801" r:id="rId17"/>
    <p:sldLayoutId id="2147483803" r:id="rId18"/>
    <p:sldLayoutId id="2147483804" r:id="rId19"/>
    <p:sldLayoutId id="2147483827" r:id="rId20"/>
    <p:sldLayoutId id="2147483824" r:id="rId21"/>
    <p:sldLayoutId id="2147483994" r:id="rId22"/>
    <p:sldLayoutId id="2147483820" r:id="rId23"/>
    <p:sldLayoutId id="2147483813" r:id="rId24"/>
    <p:sldLayoutId id="2147483834" r:id="rId25"/>
    <p:sldLayoutId id="2147483912" r:id="rId26"/>
    <p:sldLayoutId id="2147483767" r:id="rId27"/>
    <p:sldLayoutId id="2147484003" r:id="rId28"/>
    <p:sldLayoutId id="2147484005" r:id="rId2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SzPct val="120000"/>
        <a:buFont typeface="Verdana" panose="020B0604030504040204" pitchFamily="34" charset="0"/>
        <a:buChar char="›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666666"/>
        </a:buClr>
        <a:buSzPct val="100000"/>
        <a:buFont typeface="Arial" panose="020B0604020202020204" pitchFamily="34" charset="0"/>
        <a:buChar char="–"/>
        <a:defRPr lang="en-US" sz="1600" kern="1200" dirty="0" smtClean="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rgbClr val="666666"/>
        </a:buClr>
        <a:buFont typeface="Wingdings" panose="05000000000000000000" pitchFamily="2" charset="2"/>
        <a:buChar char="§"/>
        <a:defRPr lang="en-US" sz="1400" kern="1200" dirty="0" smtClean="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6858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–"/>
        <a:defRPr lang="en-US" sz="1200" kern="1200" dirty="0" smtClean="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Font typeface="Wingdings" panose="05000000000000000000" pitchFamily="2" charset="2"/>
        <a:buChar char="§"/>
        <a:defRPr lang="en-US" sz="1100" kern="1200" dirty="0" smtClean="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64" userDrawn="1">
          <p15:clr>
            <a:srgbClr val="F26B43"/>
          </p15:clr>
        </p15:guide>
        <p15:guide id="6" orient="horz" pos="38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10" orient="horz" pos="912" userDrawn="1">
          <p15:clr>
            <a:srgbClr val="F26B43"/>
          </p15:clr>
        </p15:guide>
        <p15:guide id="11" orient="horz" pos="3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C52E2-1E49-45DA-8C28-09D413E6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620713"/>
            <a:ext cx="10871200" cy="81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Headline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F9DDA-55D0-4DDA-BB85-08B991C5D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535113"/>
            <a:ext cx="10871200" cy="46370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7A6A514-9200-4820-8CB1-56A0488960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56511" y="6349831"/>
            <a:ext cx="842393" cy="272775"/>
          </a:xfrm>
          <a:custGeom>
            <a:avLst/>
            <a:gdLst>
              <a:gd name="T0" fmla="*/ 2257 w 2659"/>
              <a:gd name="T1" fmla="*/ 418 h 859"/>
              <a:gd name="T2" fmla="*/ 2418 w 2659"/>
              <a:gd name="T3" fmla="*/ 14 h 859"/>
              <a:gd name="T4" fmla="*/ 2581 w 2659"/>
              <a:gd name="T5" fmla="*/ 583 h 859"/>
              <a:gd name="T6" fmla="*/ 2281 w 2659"/>
              <a:gd name="T7" fmla="*/ 538 h 859"/>
              <a:gd name="T8" fmla="*/ 2108 w 2659"/>
              <a:gd name="T9" fmla="*/ 380 h 859"/>
              <a:gd name="T10" fmla="*/ 1965 w 2659"/>
              <a:gd name="T11" fmla="*/ 551 h 859"/>
              <a:gd name="T12" fmla="*/ 2030 w 2659"/>
              <a:gd name="T13" fmla="*/ 423 h 859"/>
              <a:gd name="T14" fmla="*/ 2139 w 2659"/>
              <a:gd name="T15" fmla="*/ 246 h 859"/>
              <a:gd name="T16" fmla="*/ 1786 w 2659"/>
              <a:gd name="T17" fmla="*/ 535 h 859"/>
              <a:gd name="T18" fmla="*/ 1880 w 2659"/>
              <a:gd name="T19" fmla="*/ 533 h 859"/>
              <a:gd name="T20" fmla="*/ 1862 w 2659"/>
              <a:gd name="T21" fmla="*/ 798 h 859"/>
              <a:gd name="T22" fmla="*/ 1757 w 2659"/>
              <a:gd name="T23" fmla="*/ 722 h 859"/>
              <a:gd name="T24" fmla="*/ 1653 w 2659"/>
              <a:gd name="T25" fmla="*/ 428 h 859"/>
              <a:gd name="T26" fmla="*/ 1606 w 2659"/>
              <a:gd name="T27" fmla="*/ 491 h 859"/>
              <a:gd name="T28" fmla="*/ 1652 w 2659"/>
              <a:gd name="T29" fmla="*/ 577 h 859"/>
              <a:gd name="T30" fmla="*/ 1686 w 2659"/>
              <a:gd name="T31" fmla="*/ 831 h 859"/>
              <a:gd name="T32" fmla="*/ 1388 w 2659"/>
              <a:gd name="T33" fmla="*/ 564 h 859"/>
              <a:gd name="T34" fmla="*/ 1445 w 2659"/>
              <a:gd name="T35" fmla="*/ 636 h 859"/>
              <a:gd name="T36" fmla="*/ 1401 w 2659"/>
              <a:gd name="T37" fmla="*/ 859 h 859"/>
              <a:gd name="T38" fmla="*/ 1539 w 2659"/>
              <a:gd name="T39" fmla="*/ 669 h 859"/>
              <a:gd name="T40" fmla="*/ 1286 w 2659"/>
              <a:gd name="T41" fmla="*/ 504 h 859"/>
              <a:gd name="T42" fmla="*/ 1388 w 2659"/>
              <a:gd name="T43" fmla="*/ 564 h 859"/>
              <a:gd name="T44" fmla="*/ 1444 w 2659"/>
              <a:gd name="T45" fmla="*/ 706 h 859"/>
              <a:gd name="T46" fmla="*/ 1445 w 2659"/>
              <a:gd name="T47" fmla="*/ 780 h 859"/>
              <a:gd name="T48" fmla="*/ 1204 w 2659"/>
              <a:gd name="T49" fmla="*/ 740 h 859"/>
              <a:gd name="T50" fmla="*/ 1042 w 2659"/>
              <a:gd name="T51" fmla="*/ 593 h 859"/>
              <a:gd name="T52" fmla="*/ 1184 w 2659"/>
              <a:gd name="T53" fmla="*/ 548 h 859"/>
              <a:gd name="T54" fmla="*/ 944 w 2659"/>
              <a:gd name="T55" fmla="*/ 595 h 859"/>
              <a:gd name="T56" fmla="*/ 1066 w 2659"/>
              <a:gd name="T57" fmla="*/ 779 h 859"/>
              <a:gd name="T58" fmla="*/ 960 w 2659"/>
              <a:gd name="T59" fmla="*/ 840 h 859"/>
              <a:gd name="T60" fmla="*/ 1204 w 2659"/>
              <a:gd name="T61" fmla="*/ 740 h 859"/>
              <a:gd name="T62" fmla="*/ 791 w 2659"/>
              <a:gd name="T63" fmla="*/ 634 h 859"/>
              <a:gd name="T64" fmla="*/ 589 w 2659"/>
              <a:gd name="T65" fmla="*/ 746 h 859"/>
              <a:gd name="T66" fmla="*/ 884 w 2659"/>
              <a:gd name="T67" fmla="*/ 801 h 859"/>
              <a:gd name="T68" fmla="*/ 754 w 2659"/>
              <a:gd name="T69" fmla="*/ 487 h 859"/>
              <a:gd name="T70" fmla="*/ 644 w 2659"/>
              <a:gd name="T71" fmla="*/ 580 h 859"/>
              <a:gd name="T72" fmla="*/ 745 w 2659"/>
              <a:gd name="T73" fmla="*/ 703 h 859"/>
              <a:gd name="T74" fmla="*/ 791 w 2659"/>
              <a:gd name="T75" fmla="*/ 777 h 859"/>
              <a:gd name="T76" fmla="*/ 686 w 2659"/>
              <a:gd name="T77" fmla="*/ 745 h 859"/>
              <a:gd name="T78" fmla="*/ 476 w 2659"/>
              <a:gd name="T79" fmla="*/ 491 h 859"/>
              <a:gd name="T80" fmla="*/ 476 w 2659"/>
              <a:gd name="T81" fmla="*/ 854 h 859"/>
              <a:gd name="T82" fmla="*/ 270 w 2659"/>
              <a:gd name="T83" fmla="*/ 818 h 859"/>
              <a:gd name="T84" fmla="*/ 7 w 2659"/>
              <a:gd name="T85" fmla="*/ 427 h 859"/>
              <a:gd name="T86" fmla="*/ 195 w 2659"/>
              <a:gd name="T87" fmla="*/ 744 h 859"/>
              <a:gd name="T88" fmla="*/ 382 w 2659"/>
              <a:gd name="T89" fmla="*/ 427 h 859"/>
              <a:gd name="T90" fmla="*/ 1895 w 2659"/>
              <a:gd name="T91" fmla="*/ 815 h 859"/>
              <a:gd name="T92" fmla="*/ 1928 w 2659"/>
              <a:gd name="T93" fmla="*/ 815 h 859"/>
              <a:gd name="T94" fmla="*/ 1908 w 2659"/>
              <a:gd name="T95" fmla="*/ 848 h 859"/>
              <a:gd name="T96" fmla="*/ 1944 w 2659"/>
              <a:gd name="T97" fmla="*/ 808 h 859"/>
              <a:gd name="T98" fmla="*/ 1955 w 2659"/>
              <a:gd name="T99" fmla="*/ 833 h 859"/>
              <a:gd name="T100" fmla="*/ 1974 w 2659"/>
              <a:gd name="T101" fmla="*/ 808 h 859"/>
              <a:gd name="T102" fmla="*/ 1967 w 2659"/>
              <a:gd name="T103" fmla="*/ 830 h 859"/>
              <a:gd name="T104" fmla="*/ 1957 w 2659"/>
              <a:gd name="T105" fmla="*/ 842 h 859"/>
              <a:gd name="T106" fmla="*/ 1941 w 2659"/>
              <a:gd name="T107" fmla="*/ 817 h 859"/>
              <a:gd name="T108" fmla="*/ 1935 w 2659"/>
              <a:gd name="T109" fmla="*/ 848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59" h="859">
                <a:moveTo>
                  <a:pt x="2139" y="246"/>
                </a:moveTo>
                <a:cubicBezTo>
                  <a:pt x="2174" y="236"/>
                  <a:pt x="2211" y="256"/>
                  <a:pt x="2221" y="292"/>
                </a:cubicBezTo>
                <a:cubicBezTo>
                  <a:pt x="2257" y="418"/>
                  <a:pt x="2257" y="418"/>
                  <a:pt x="2257" y="418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54" y="79"/>
                  <a:pt x="2354" y="79"/>
                  <a:pt x="2354" y="79"/>
                </a:cubicBezTo>
                <a:cubicBezTo>
                  <a:pt x="2363" y="48"/>
                  <a:pt x="2387" y="23"/>
                  <a:pt x="2418" y="14"/>
                </a:cubicBezTo>
                <a:cubicBezTo>
                  <a:pt x="2467" y="0"/>
                  <a:pt x="2518" y="29"/>
                  <a:pt x="2532" y="78"/>
                </a:cubicBezTo>
                <a:cubicBezTo>
                  <a:pt x="2644" y="469"/>
                  <a:pt x="2644" y="469"/>
                  <a:pt x="2644" y="469"/>
                </a:cubicBezTo>
                <a:cubicBezTo>
                  <a:pt x="2659" y="518"/>
                  <a:pt x="2630" y="569"/>
                  <a:pt x="2581" y="583"/>
                </a:cubicBezTo>
                <a:cubicBezTo>
                  <a:pt x="2532" y="597"/>
                  <a:pt x="2481" y="569"/>
                  <a:pt x="2467" y="520"/>
                </a:cubicBezTo>
                <a:cubicBezTo>
                  <a:pt x="2377" y="206"/>
                  <a:pt x="2377" y="206"/>
                  <a:pt x="2377" y="206"/>
                </a:cubicBezTo>
                <a:cubicBezTo>
                  <a:pt x="2281" y="538"/>
                  <a:pt x="2281" y="538"/>
                  <a:pt x="2281" y="538"/>
                </a:cubicBezTo>
                <a:cubicBezTo>
                  <a:pt x="2275" y="559"/>
                  <a:pt x="2259" y="577"/>
                  <a:pt x="2236" y="584"/>
                </a:cubicBezTo>
                <a:cubicBezTo>
                  <a:pt x="2200" y="594"/>
                  <a:pt x="2163" y="574"/>
                  <a:pt x="2153" y="538"/>
                </a:cubicBezTo>
                <a:cubicBezTo>
                  <a:pt x="2108" y="380"/>
                  <a:pt x="2108" y="380"/>
                  <a:pt x="2108" y="380"/>
                </a:cubicBezTo>
                <a:cubicBezTo>
                  <a:pt x="2059" y="551"/>
                  <a:pt x="2059" y="551"/>
                  <a:pt x="2059" y="551"/>
                </a:cubicBezTo>
                <a:cubicBezTo>
                  <a:pt x="2054" y="567"/>
                  <a:pt x="2042" y="580"/>
                  <a:pt x="2025" y="585"/>
                </a:cubicBezTo>
                <a:cubicBezTo>
                  <a:pt x="1999" y="592"/>
                  <a:pt x="1972" y="577"/>
                  <a:pt x="1965" y="551"/>
                </a:cubicBezTo>
                <a:cubicBezTo>
                  <a:pt x="1936" y="450"/>
                  <a:pt x="1936" y="450"/>
                  <a:pt x="1936" y="450"/>
                </a:cubicBezTo>
                <a:cubicBezTo>
                  <a:pt x="1929" y="424"/>
                  <a:pt x="1944" y="397"/>
                  <a:pt x="1969" y="390"/>
                </a:cubicBezTo>
                <a:cubicBezTo>
                  <a:pt x="1995" y="383"/>
                  <a:pt x="2022" y="398"/>
                  <a:pt x="2030" y="423"/>
                </a:cubicBezTo>
                <a:cubicBezTo>
                  <a:pt x="2042" y="468"/>
                  <a:pt x="2042" y="468"/>
                  <a:pt x="2042" y="468"/>
                </a:cubicBezTo>
                <a:cubicBezTo>
                  <a:pt x="2093" y="292"/>
                  <a:pt x="2093" y="292"/>
                  <a:pt x="2093" y="292"/>
                </a:cubicBezTo>
                <a:cubicBezTo>
                  <a:pt x="2099" y="270"/>
                  <a:pt x="2116" y="252"/>
                  <a:pt x="2139" y="246"/>
                </a:cubicBezTo>
                <a:close/>
                <a:moveTo>
                  <a:pt x="1833" y="487"/>
                </a:moveTo>
                <a:cubicBezTo>
                  <a:pt x="1792" y="487"/>
                  <a:pt x="1786" y="508"/>
                  <a:pt x="1786" y="533"/>
                </a:cubicBezTo>
                <a:cubicBezTo>
                  <a:pt x="1786" y="535"/>
                  <a:pt x="1786" y="535"/>
                  <a:pt x="1786" y="535"/>
                </a:cubicBezTo>
                <a:cubicBezTo>
                  <a:pt x="1786" y="561"/>
                  <a:pt x="1792" y="581"/>
                  <a:pt x="1833" y="581"/>
                </a:cubicBezTo>
                <a:cubicBezTo>
                  <a:pt x="1875" y="581"/>
                  <a:pt x="1880" y="561"/>
                  <a:pt x="1880" y="535"/>
                </a:cubicBezTo>
                <a:cubicBezTo>
                  <a:pt x="1880" y="533"/>
                  <a:pt x="1880" y="533"/>
                  <a:pt x="1880" y="533"/>
                </a:cubicBezTo>
                <a:cubicBezTo>
                  <a:pt x="1880" y="508"/>
                  <a:pt x="1875" y="487"/>
                  <a:pt x="1833" y="487"/>
                </a:cubicBezTo>
                <a:close/>
                <a:moveTo>
                  <a:pt x="1847" y="841"/>
                </a:moveTo>
                <a:cubicBezTo>
                  <a:pt x="1866" y="837"/>
                  <a:pt x="1867" y="827"/>
                  <a:pt x="1862" y="798"/>
                </a:cubicBezTo>
                <a:cubicBezTo>
                  <a:pt x="1857" y="770"/>
                  <a:pt x="1856" y="762"/>
                  <a:pt x="1837" y="765"/>
                </a:cubicBezTo>
                <a:cubicBezTo>
                  <a:pt x="1812" y="768"/>
                  <a:pt x="1784" y="775"/>
                  <a:pt x="1770" y="766"/>
                </a:cubicBezTo>
                <a:cubicBezTo>
                  <a:pt x="1760" y="759"/>
                  <a:pt x="1757" y="753"/>
                  <a:pt x="1757" y="722"/>
                </a:cubicBezTo>
                <a:cubicBezTo>
                  <a:pt x="1757" y="428"/>
                  <a:pt x="1757" y="428"/>
                  <a:pt x="1757" y="428"/>
                </a:cubicBezTo>
                <a:cubicBezTo>
                  <a:pt x="1757" y="399"/>
                  <a:pt x="1752" y="392"/>
                  <a:pt x="1705" y="392"/>
                </a:cubicBezTo>
                <a:cubicBezTo>
                  <a:pt x="1658" y="392"/>
                  <a:pt x="1653" y="399"/>
                  <a:pt x="1653" y="428"/>
                </a:cubicBezTo>
                <a:cubicBezTo>
                  <a:pt x="1653" y="490"/>
                  <a:pt x="1653" y="490"/>
                  <a:pt x="1653" y="490"/>
                </a:cubicBezTo>
                <a:cubicBezTo>
                  <a:pt x="1653" y="491"/>
                  <a:pt x="1653" y="491"/>
                  <a:pt x="1652" y="491"/>
                </a:cubicBezTo>
                <a:cubicBezTo>
                  <a:pt x="1606" y="491"/>
                  <a:pt x="1606" y="491"/>
                  <a:pt x="1606" y="491"/>
                </a:cubicBezTo>
                <a:cubicBezTo>
                  <a:pt x="1582" y="491"/>
                  <a:pt x="1577" y="495"/>
                  <a:pt x="1577" y="534"/>
                </a:cubicBezTo>
                <a:cubicBezTo>
                  <a:pt x="1577" y="573"/>
                  <a:pt x="1582" y="577"/>
                  <a:pt x="1606" y="577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3" y="577"/>
                  <a:pt x="1653" y="577"/>
                  <a:pt x="1653" y="578"/>
                </a:cubicBezTo>
                <a:cubicBezTo>
                  <a:pt x="1653" y="734"/>
                  <a:pt x="1653" y="734"/>
                  <a:pt x="1653" y="734"/>
                </a:cubicBezTo>
                <a:cubicBezTo>
                  <a:pt x="1653" y="768"/>
                  <a:pt x="1657" y="806"/>
                  <a:pt x="1686" y="831"/>
                </a:cubicBezTo>
                <a:cubicBezTo>
                  <a:pt x="1706" y="849"/>
                  <a:pt x="1733" y="854"/>
                  <a:pt x="1757" y="854"/>
                </a:cubicBezTo>
                <a:cubicBezTo>
                  <a:pt x="1796" y="854"/>
                  <a:pt x="1831" y="845"/>
                  <a:pt x="1847" y="841"/>
                </a:cubicBezTo>
                <a:close/>
                <a:moveTo>
                  <a:pt x="1388" y="564"/>
                </a:moveTo>
                <a:cubicBezTo>
                  <a:pt x="1431" y="564"/>
                  <a:pt x="1446" y="583"/>
                  <a:pt x="1446" y="615"/>
                </a:cubicBezTo>
                <a:cubicBezTo>
                  <a:pt x="1446" y="634"/>
                  <a:pt x="1446" y="634"/>
                  <a:pt x="1446" y="634"/>
                </a:cubicBezTo>
                <a:cubicBezTo>
                  <a:pt x="1446" y="635"/>
                  <a:pt x="1446" y="636"/>
                  <a:pt x="1445" y="636"/>
                </a:cubicBezTo>
                <a:cubicBezTo>
                  <a:pt x="1426" y="634"/>
                  <a:pt x="1407" y="633"/>
                  <a:pt x="1388" y="633"/>
                </a:cubicBezTo>
                <a:cubicBezTo>
                  <a:pt x="1304" y="633"/>
                  <a:pt x="1244" y="660"/>
                  <a:pt x="1244" y="746"/>
                </a:cubicBezTo>
                <a:cubicBezTo>
                  <a:pt x="1244" y="833"/>
                  <a:pt x="1313" y="859"/>
                  <a:pt x="1401" y="859"/>
                </a:cubicBezTo>
                <a:cubicBezTo>
                  <a:pt x="1457" y="859"/>
                  <a:pt x="1501" y="844"/>
                  <a:pt x="1515" y="837"/>
                </a:cubicBezTo>
                <a:cubicBezTo>
                  <a:pt x="1530" y="830"/>
                  <a:pt x="1539" y="822"/>
                  <a:pt x="1539" y="801"/>
                </a:cubicBezTo>
                <a:cubicBezTo>
                  <a:pt x="1539" y="788"/>
                  <a:pt x="1539" y="682"/>
                  <a:pt x="1539" y="669"/>
                </a:cubicBezTo>
                <a:cubicBezTo>
                  <a:pt x="1539" y="613"/>
                  <a:pt x="1541" y="592"/>
                  <a:pt x="1527" y="557"/>
                </a:cubicBezTo>
                <a:cubicBezTo>
                  <a:pt x="1515" y="524"/>
                  <a:pt x="1480" y="487"/>
                  <a:pt x="1410" y="487"/>
                </a:cubicBezTo>
                <a:cubicBezTo>
                  <a:pt x="1339" y="487"/>
                  <a:pt x="1292" y="503"/>
                  <a:pt x="1286" y="504"/>
                </a:cubicBezTo>
                <a:cubicBezTo>
                  <a:pt x="1267" y="509"/>
                  <a:pt x="1267" y="520"/>
                  <a:pt x="1273" y="548"/>
                </a:cubicBezTo>
                <a:cubicBezTo>
                  <a:pt x="1279" y="576"/>
                  <a:pt x="1280" y="584"/>
                  <a:pt x="1299" y="580"/>
                </a:cubicBezTo>
                <a:cubicBezTo>
                  <a:pt x="1300" y="580"/>
                  <a:pt x="1357" y="564"/>
                  <a:pt x="1388" y="564"/>
                </a:cubicBezTo>
                <a:close/>
                <a:moveTo>
                  <a:pt x="1342" y="745"/>
                </a:moveTo>
                <a:cubicBezTo>
                  <a:pt x="1342" y="712"/>
                  <a:pt x="1365" y="703"/>
                  <a:pt x="1400" y="703"/>
                </a:cubicBezTo>
                <a:cubicBezTo>
                  <a:pt x="1414" y="703"/>
                  <a:pt x="1426" y="704"/>
                  <a:pt x="1444" y="706"/>
                </a:cubicBezTo>
                <a:cubicBezTo>
                  <a:pt x="1445" y="707"/>
                  <a:pt x="1446" y="708"/>
                  <a:pt x="1446" y="709"/>
                </a:cubicBezTo>
                <a:cubicBezTo>
                  <a:pt x="1446" y="777"/>
                  <a:pt x="1446" y="777"/>
                  <a:pt x="1446" y="777"/>
                </a:cubicBezTo>
                <a:cubicBezTo>
                  <a:pt x="1446" y="778"/>
                  <a:pt x="1446" y="779"/>
                  <a:pt x="1445" y="780"/>
                </a:cubicBezTo>
                <a:cubicBezTo>
                  <a:pt x="1434" y="784"/>
                  <a:pt x="1419" y="787"/>
                  <a:pt x="1403" y="787"/>
                </a:cubicBezTo>
                <a:cubicBezTo>
                  <a:pt x="1363" y="787"/>
                  <a:pt x="1342" y="775"/>
                  <a:pt x="1342" y="745"/>
                </a:cubicBezTo>
                <a:close/>
                <a:moveTo>
                  <a:pt x="1204" y="740"/>
                </a:moveTo>
                <a:cubicBezTo>
                  <a:pt x="1203" y="712"/>
                  <a:pt x="1196" y="690"/>
                  <a:pt x="1171" y="669"/>
                </a:cubicBezTo>
                <a:cubicBezTo>
                  <a:pt x="1154" y="653"/>
                  <a:pt x="1128" y="643"/>
                  <a:pt x="1090" y="629"/>
                </a:cubicBezTo>
                <a:cubicBezTo>
                  <a:pt x="1066" y="620"/>
                  <a:pt x="1042" y="615"/>
                  <a:pt x="1042" y="593"/>
                </a:cubicBezTo>
                <a:cubicBezTo>
                  <a:pt x="1042" y="575"/>
                  <a:pt x="1060" y="567"/>
                  <a:pt x="1075" y="566"/>
                </a:cubicBezTo>
                <a:cubicBezTo>
                  <a:pt x="1106" y="564"/>
                  <a:pt x="1140" y="576"/>
                  <a:pt x="1158" y="580"/>
                </a:cubicBezTo>
                <a:cubicBezTo>
                  <a:pt x="1177" y="584"/>
                  <a:pt x="1178" y="576"/>
                  <a:pt x="1184" y="548"/>
                </a:cubicBezTo>
                <a:cubicBezTo>
                  <a:pt x="1191" y="520"/>
                  <a:pt x="1190" y="509"/>
                  <a:pt x="1172" y="504"/>
                </a:cubicBezTo>
                <a:cubicBezTo>
                  <a:pt x="1156" y="500"/>
                  <a:pt x="1126" y="487"/>
                  <a:pt x="1066" y="487"/>
                </a:cubicBezTo>
                <a:cubicBezTo>
                  <a:pt x="989" y="487"/>
                  <a:pt x="942" y="535"/>
                  <a:pt x="944" y="595"/>
                </a:cubicBezTo>
                <a:cubicBezTo>
                  <a:pt x="946" y="670"/>
                  <a:pt x="1005" y="691"/>
                  <a:pt x="1049" y="704"/>
                </a:cubicBezTo>
                <a:cubicBezTo>
                  <a:pt x="1088" y="714"/>
                  <a:pt x="1107" y="726"/>
                  <a:pt x="1105" y="749"/>
                </a:cubicBezTo>
                <a:cubicBezTo>
                  <a:pt x="1104" y="771"/>
                  <a:pt x="1086" y="779"/>
                  <a:pt x="1066" y="779"/>
                </a:cubicBezTo>
                <a:cubicBezTo>
                  <a:pt x="1039" y="779"/>
                  <a:pt x="994" y="767"/>
                  <a:pt x="970" y="762"/>
                </a:cubicBezTo>
                <a:cubicBezTo>
                  <a:pt x="952" y="758"/>
                  <a:pt x="949" y="770"/>
                  <a:pt x="945" y="799"/>
                </a:cubicBezTo>
                <a:cubicBezTo>
                  <a:pt x="941" y="828"/>
                  <a:pt x="941" y="833"/>
                  <a:pt x="960" y="840"/>
                </a:cubicBezTo>
                <a:cubicBezTo>
                  <a:pt x="960" y="840"/>
                  <a:pt x="1015" y="859"/>
                  <a:pt x="1073" y="859"/>
                </a:cubicBezTo>
                <a:cubicBezTo>
                  <a:pt x="1117" y="859"/>
                  <a:pt x="1149" y="844"/>
                  <a:pt x="1167" y="830"/>
                </a:cubicBezTo>
                <a:cubicBezTo>
                  <a:pt x="1191" y="811"/>
                  <a:pt x="1205" y="779"/>
                  <a:pt x="1204" y="740"/>
                </a:cubicBezTo>
                <a:close/>
                <a:moveTo>
                  <a:pt x="733" y="564"/>
                </a:moveTo>
                <a:cubicBezTo>
                  <a:pt x="775" y="564"/>
                  <a:pt x="791" y="583"/>
                  <a:pt x="791" y="615"/>
                </a:cubicBezTo>
                <a:cubicBezTo>
                  <a:pt x="791" y="634"/>
                  <a:pt x="791" y="634"/>
                  <a:pt x="791" y="634"/>
                </a:cubicBezTo>
                <a:cubicBezTo>
                  <a:pt x="791" y="635"/>
                  <a:pt x="790" y="636"/>
                  <a:pt x="790" y="636"/>
                </a:cubicBezTo>
                <a:cubicBezTo>
                  <a:pt x="771" y="634"/>
                  <a:pt x="752" y="633"/>
                  <a:pt x="733" y="633"/>
                </a:cubicBezTo>
                <a:cubicBezTo>
                  <a:pt x="649" y="633"/>
                  <a:pt x="589" y="660"/>
                  <a:pt x="589" y="746"/>
                </a:cubicBezTo>
                <a:cubicBezTo>
                  <a:pt x="589" y="833"/>
                  <a:pt x="658" y="859"/>
                  <a:pt x="745" y="859"/>
                </a:cubicBezTo>
                <a:cubicBezTo>
                  <a:pt x="801" y="859"/>
                  <a:pt x="845" y="844"/>
                  <a:pt x="860" y="837"/>
                </a:cubicBezTo>
                <a:cubicBezTo>
                  <a:pt x="875" y="830"/>
                  <a:pt x="884" y="822"/>
                  <a:pt x="884" y="801"/>
                </a:cubicBezTo>
                <a:cubicBezTo>
                  <a:pt x="884" y="788"/>
                  <a:pt x="884" y="682"/>
                  <a:pt x="884" y="669"/>
                </a:cubicBezTo>
                <a:cubicBezTo>
                  <a:pt x="884" y="613"/>
                  <a:pt x="885" y="592"/>
                  <a:pt x="872" y="557"/>
                </a:cubicBezTo>
                <a:cubicBezTo>
                  <a:pt x="859" y="524"/>
                  <a:pt x="824" y="487"/>
                  <a:pt x="754" y="487"/>
                </a:cubicBezTo>
                <a:cubicBezTo>
                  <a:pt x="684" y="487"/>
                  <a:pt x="637" y="503"/>
                  <a:pt x="630" y="504"/>
                </a:cubicBezTo>
                <a:cubicBezTo>
                  <a:pt x="612" y="509"/>
                  <a:pt x="612" y="520"/>
                  <a:pt x="618" y="548"/>
                </a:cubicBezTo>
                <a:cubicBezTo>
                  <a:pt x="624" y="576"/>
                  <a:pt x="625" y="584"/>
                  <a:pt x="644" y="580"/>
                </a:cubicBezTo>
                <a:cubicBezTo>
                  <a:pt x="644" y="580"/>
                  <a:pt x="702" y="564"/>
                  <a:pt x="733" y="564"/>
                </a:cubicBezTo>
                <a:close/>
                <a:moveTo>
                  <a:pt x="686" y="745"/>
                </a:moveTo>
                <a:cubicBezTo>
                  <a:pt x="686" y="712"/>
                  <a:pt x="710" y="703"/>
                  <a:pt x="745" y="703"/>
                </a:cubicBezTo>
                <a:cubicBezTo>
                  <a:pt x="758" y="703"/>
                  <a:pt x="771" y="704"/>
                  <a:pt x="789" y="706"/>
                </a:cubicBezTo>
                <a:cubicBezTo>
                  <a:pt x="790" y="707"/>
                  <a:pt x="791" y="708"/>
                  <a:pt x="791" y="709"/>
                </a:cubicBezTo>
                <a:cubicBezTo>
                  <a:pt x="791" y="777"/>
                  <a:pt x="791" y="777"/>
                  <a:pt x="791" y="777"/>
                </a:cubicBezTo>
                <a:cubicBezTo>
                  <a:pt x="791" y="778"/>
                  <a:pt x="790" y="779"/>
                  <a:pt x="789" y="780"/>
                </a:cubicBezTo>
                <a:cubicBezTo>
                  <a:pt x="778" y="784"/>
                  <a:pt x="763" y="787"/>
                  <a:pt x="748" y="787"/>
                </a:cubicBezTo>
                <a:cubicBezTo>
                  <a:pt x="708" y="787"/>
                  <a:pt x="686" y="775"/>
                  <a:pt x="686" y="745"/>
                </a:cubicBezTo>
                <a:close/>
                <a:moveTo>
                  <a:pt x="528" y="818"/>
                </a:moveTo>
                <a:cubicBezTo>
                  <a:pt x="528" y="527"/>
                  <a:pt x="528" y="527"/>
                  <a:pt x="528" y="527"/>
                </a:cubicBezTo>
                <a:cubicBezTo>
                  <a:pt x="528" y="498"/>
                  <a:pt x="523" y="491"/>
                  <a:pt x="476" y="491"/>
                </a:cubicBezTo>
                <a:cubicBezTo>
                  <a:pt x="429" y="491"/>
                  <a:pt x="424" y="498"/>
                  <a:pt x="424" y="527"/>
                </a:cubicBezTo>
                <a:cubicBezTo>
                  <a:pt x="424" y="818"/>
                  <a:pt x="424" y="818"/>
                  <a:pt x="424" y="818"/>
                </a:cubicBezTo>
                <a:cubicBezTo>
                  <a:pt x="424" y="847"/>
                  <a:pt x="429" y="854"/>
                  <a:pt x="476" y="854"/>
                </a:cubicBezTo>
                <a:cubicBezTo>
                  <a:pt x="523" y="854"/>
                  <a:pt x="528" y="847"/>
                  <a:pt x="528" y="818"/>
                </a:cubicBezTo>
                <a:close/>
                <a:moveTo>
                  <a:pt x="382" y="427"/>
                </a:moveTo>
                <a:cubicBezTo>
                  <a:pt x="270" y="818"/>
                  <a:pt x="270" y="818"/>
                  <a:pt x="270" y="818"/>
                </a:cubicBezTo>
                <a:cubicBezTo>
                  <a:pt x="260" y="847"/>
                  <a:pt x="241" y="854"/>
                  <a:pt x="195" y="854"/>
                </a:cubicBezTo>
                <a:cubicBezTo>
                  <a:pt x="148" y="854"/>
                  <a:pt x="129" y="847"/>
                  <a:pt x="119" y="818"/>
                </a:cubicBezTo>
                <a:cubicBezTo>
                  <a:pt x="7" y="427"/>
                  <a:pt x="7" y="427"/>
                  <a:pt x="7" y="427"/>
                </a:cubicBezTo>
                <a:cubicBezTo>
                  <a:pt x="0" y="399"/>
                  <a:pt x="9" y="392"/>
                  <a:pt x="53" y="392"/>
                </a:cubicBezTo>
                <a:cubicBezTo>
                  <a:pt x="96" y="392"/>
                  <a:pt x="103" y="399"/>
                  <a:pt x="110" y="428"/>
                </a:cubicBezTo>
                <a:cubicBezTo>
                  <a:pt x="195" y="744"/>
                  <a:pt x="195" y="744"/>
                  <a:pt x="195" y="744"/>
                </a:cubicBezTo>
                <a:cubicBezTo>
                  <a:pt x="279" y="428"/>
                  <a:pt x="279" y="428"/>
                  <a:pt x="279" y="428"/>
                </a:cubicBezTo>
                <a:cubicBezTo>
                  <a:pt x="286" y="399"/>
                  <a:pt x="293" y="392"/>
                  <a:pt x="337" y="392"/>
                </a:cubicBezTo>
                <a:cubicBezTo>
                  <a:pt x="380" y="392"/>
                  <a:pt x="389" y="399"/>
                  <a:pt x="382" y="427"/>
                </a:cubicBezTo>
                <a:close/>
                <a:moveTo>
                  <a:pt x="1908" y="848"/>
                </a:moveTo>
                <a:cubicBezTo>
                  <a:pt x="1908" y="815"/>
                  <a:pt x="1908" y="815"/>
                  <a:pt x="1908" y="815"/>
                </a:cubicBezTo>
                <a:cubicBezTo>
                  <a:pt x="1895" y="815"/>
                  <a:pt x="1895" y="815"/>
                  <a:pt x="1895" y="815"/>
                </a:cubicBezTo>
                <a:cubicBezTo>
                  <a:pt x="1895" y="808"/>
                  <a:pt x="1895" y="808"/>
                  <a:pt x="1895" y="808"/>
                </a:cubicBezTo>
                <a:cubicBezTo>
                  <a:pt x="1928" y="808"/>
                  <a:pt x="1928" y="808"/>
                  <a:pt x="1928" y="808"/>
                </a:cubicBezTo>
                <a:cubicBezTo>
                  <a:pt x="1928" y="815"/>
                  <a:pt x="1928" y="815"/>
                  <a:pt x="1928" y="815"/>
                </a:cubicBezTo>
                <a:cubicBezTo>
                  <a:pt x="1915" y="815"/>
                  <a:pt x="1915" y="815"/>
                  <a:pt x="1915" y="815"/>
                </a:cubicBezTo>
                <a:cubicBezTo>
                  <a:pt x="1915" y="848"/>
                  <a:pt x="1915" y="848"/>
                  <a:pt x="1915" y="848"/>
                </a:cubicBezTo>
                <a:lnTo>
                  <a:pt x="1908" y="848"/>
                </a:lnTo>
                <a:close/>
                <a:moveTo>
                  <a:pt x="1935" y="848"/>
                </a:moveTo>
                <a:cubicBezTo>
                  <a:pt x="1935" y="808"/>
                  <a:pt x="1935" y="808"/>
                  <a:pt x="1935" y="808"/>
                </a:cubicBezTo>
                <a:cubicBezTo>
                  <a:pt x="1944" y="808"/>
                  <a:pt x="1944" y="808"/>
                  <a:pt x="1944" y="808"/>
                </a:cubicBezTo>
                <a:cubicBezTo>
                  <a:pt x="1951" y="823"/>
                  <a:pt x="1951" y="823"/>
                  <a:pt x="1951" y="823"/>
                </a:cubicBezTo>
                <a:cubicBezTo>
                  <a:pt x="1954" y="833"/>
                  <a:pt x="1954" y="833"/>
                  <a:pt x="1954" y="833"/>
                </a:cubicBezTo>
                <a:cubicBezTo>
                  <a:pt x="1955" y="833"/>
                  <a:pt x="1955" y="833"/>
                  <a:pt x="1955" y="833"/>
                </a:cubicBezTo>
                <a:cubicBezTo>
                  <a:pt x="1958" y="823"/>
                  <a:pt x="1958" y="823"/>
                  <a:pt x="1958" y="823"/>
                </a:cubicBezTo>
                <a:cubicBezTo>
                  <a:pt x="1964" y="808"/>
                  <a:pt x="1964" y="808"/>
                  <a:pt x="1964" y="808"/>
                </a:cubicBezTo>
                <a:cubicBezTo>
                  <a:pt x="1974" y="808"/>
                  <a:pt x="1974" y="808"/>
                  <a:pt x="1974" y="808"/>
                </a:cubicBezTo>
                <a:cubicBezTo>
                  <a:pt x="1974" y="848"/>
                  <a:pt x="1974" y="848"/>
                  <a:pt x="1974" y="848"/>
                </a:cubicBezTo>
                <a:cubicBezTo>
                  <a:pt x="1967" y="848"/>
                  <a:pt x="1967" y="848"/>
                  <a:pt x="1967" y="848"/>
                </a:cubicBezTo>
                <a:cubicBezTo>
                  <a:pt x="1967" y="830"/>
                  <a:pt x="1967" y="830"/>
                  <a:pt x="1967" y="830"/>
                </a:cubicBezTo>
                <a:cubicBezTo>
                  <a:pt x="1968" y="817"/>
                  <a:pt x="1968" y="817"/>
                  <a:pt x="1968" y="817"/>
                </a:cubicBezTo>
                <a:cubicBezTo>
                  <a:pt x="1967" y="817"/>
                  <a:pt x="1967" y="817"/>
                  <a:pt x="1967" y="817"/>
                </a:cubicBezTo>
                <a:cubicBezTo>
                  <a:pt x="1957" y="842"/>
                  <a:pt x="1957" y="842"/>
                  <a:pt x="1957" y="842"/>
                </a:cubicBezTo>
                <a:cubicBezTo>
                  <a:pt x="1951" y="842"/>
                  <a:pt x="1951" y="842"/>
                  <a:pt x="1951" y="842"/>
                </a:cubicBezTo>
                <a:cubicBezTo>
                  <a:pt x="1942" y="817"/>
                  <a:pt x="1942" y="817"/>
                  <a:pt x="1942" y="817"/>
                </a:cubicBezTo>
                <a:cubicBezTo>
                  <a:pt x="1941" y="817"/>
                  <a:pt x="1941" y="817"/>
                  <a:pt x="1941" y="817"/>
                </a:cubicBezTo>
                <a:cubicBezTo>
                  <a:pt x="1942" y="830"/>
                  <a:pt x="1942" y="830"/>
                  <a:pt x="1942" y="830"/>
                </a:cubicBezTo>
                <a:cubicBezTo>
                  <a:pt x="1942" y="848"/>
                  <a:pt x="1942" y="848"/>
                  <a:pt x="1942" y="848"/>
                </a:cubicBezTo>
                <a:lnTo>
                  <a:pt x="1935" y="8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D2B8C4-40CB-4D48-A85C-AADB716AD169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77791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A1F398B-343F-C440-941B-CB9F4D3F3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4855" y="6485397"/>
            <a:ext cx="585979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D269874-3913-3E4A-9285-BA6A0CAD74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827200-92D3-9146-BB60-524CEB58F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3088" y="6485397"/>
            <a:ext cx="4941767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/>
              <a:t>Classification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9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84" r:id="rId2"/>
    <p:sldLayoutId id="2147483997" r:id="rId3"/>
    <p:sldLayoutId id="2147483986" r:id="rId4"/>
    <p:sldLayoutId id="2147483993" r:id="rId5"/>
    <p:sldLayoutId id="2147483918" r:id="rId6"/>
    <p:sldLayoutId id="2147483927" r:id="rId7"/>
    <p:sldLayoutId id="2147483928" r:id="rId8"/>
    <p:sldLayoutId id="2147483936" r:id="rId9"/>
    <p:sldLayoutId id="2147483937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3" r:id="rId17"/>
    <p:sldLayoutId id="2147483954" r:id="rId18"/>
    <p:sldLayoutId id="2147483955" r:id="rId19"/>
    <p:sldLayoutId id="2147483956" r:id="rId20"/>
    <p:sldLayoutId id="2147483996" r:id="rId21"/>
    <p:sldLayoutId id="2147483959" r:id="rId22"/>
    <p:sldLayoutId id="2147483960" r:id="rId23"/>
    <p:sldLayoutId id="2147483961" r:id="rId24"/>
    <p:sldLayoutId id="2147483962" r:id="rId25"/>
    <p:sldLayoutId id="2147483963" r:id="rId2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SzPct val="120000"/>
        <a:buFont typeface="Verdana" panose="020B0604030504040204" pitchFamily="34" charset="0"/>
        <a:buChar char="›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2"/>
        </a:buClr>
        <a:buSzPct val="100000"/>
        <a:buFont typeface="Arial" panose="020B0604020202020204" pitchFamily="34" charset="0"/>
        <a:buChar char="–"/>
        <a:defRPr lang="en-US" sz="1600" kern="120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chemeClr val="bg2"/>
        </a:buClr>
        <a:buFont typeface="Wingdings" panose="05000000000000000000" pitchFamily="2" charset="2"/>
        <a:buChar char="§"/>
        <a:defRPr lang="en-US" sz="1400" kern="120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6858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–"/>
        <a:defRPr lang="en-US" sz="1200" kern="120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2"/>
        </a:buClr>
        <a:buFont typeface="Wingdings" panose="05000000000000000000" pitchFamily="2" charset="2"/>
        <a:buChar char="§"/>
        <a:defRPr lang="en-US" sz="1100" kern="120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64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6" orient="horz" pos="3888">
          <p15:clr>
            <a:srgbClr val="F26B43"/>
          </p15:clr>
        </p15:guide>
        <p15:guide id="8" orient="horz" pos="967" userDrawn="1">
          <p15:clr>
            <a:srgbClr val="F26B43"/>
          </p15:clr>
        </p15:guide>
        <p15:guide id="9" orient="horz" pos="9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xmatters.com/mt/archives/2013/02/how-do-users-really-hold-mobile-devices.ph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9FA560-D63F-48C6-8256-41F52F9F0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989" y="952500"/>
            <a:ext cx="8930332" cy="887730"/>
          </a:xfrm>
        </p:spPr>
        <p:txBody>
          <a:bodyPr/>
          <a:lstStyle/>
          <a:p>
            <a:r>
              <a:rPr lang="en-US" sz="6000" b="1" dirty="0"/>
              <a:t>An intro to Viasat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A7C8F-E476-4E93-A73F-CCDA285C1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989" y="2241243"/>
            <a:ext cx="5435600" cy="1877185"/>
          </a:xfrm>
        </p:spPr>
        <p:txBody>
          <a:bodyPr/>
          <a:lstStyle/>
          <a:p>
            <a:r>
              <a:rPr lang="es-BO" dirty="0"/>
              <a:t>May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80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3563-3441-4199-8E8F-4183AC2B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Speedtest</a:t>
            </a:r>
            <a:r>
              <a:rPr lang="en-US" dirty="0"/>
              <a:t> App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40E73-5F3F-4BF4-804D-7B6FC62937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1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9CEC9-DA6A-43CC-81DE-75F75A99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Motivating 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77414-A87B-4CD6-B907-287CB38AF1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C2874-8B70-421A-9787-E60F14D031A7}"/>
              </a:ext>
            </a:extLst>
          </p:cNvPr>
          <p:cNvSpPr txBox="1"/>
          <p:nvPr/>
        </p:nvSpPr>
        <p:spPr>
          <a:xfrm>
            <a:off x="660400" y="1447800"/>
            <a:ext cx="11234057" cy="4800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Arial" panose="020B0604020202020204" pitchFamily="34" charset="0"/>
              </a:rPr>
              <a:t>No multiple app support</a:t>
            </a:r>
            <a:endParaRPr lang="en-US" sz="20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Viasat and other ISPs treat different application traffic differently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A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speedtest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that sends generic TCP traffic to and from a server on the web will not adequately characterize the performance one might get using Zoom or YouTube.</a:t>
            </a:r>
            <a:br>
              <a:rPr lang="en-US" sz="2000" b="0" i="0" u="none" strike="noStrike" baseline="0" dirty="0">
                <a:latin typeface="Arial" panose="020B0604020202020204" pitchFamily="34" charset="0"/>
              </a:rPr>
            </a:br>
            <a:endParaRPr lang="en-US" sz="2000" b="0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Arial" panose="020B0604020202020204" pitchFamily="34" charset="0"/>
              </a:rPr>
              <a:t>True UX metrics</a:t>
            </a:r>
            <a:endParaRPr lang="en-US" sz="20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M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any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speedtests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don’t capture the metrics that really reflect user experience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H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ow fast did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myvideo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start?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What video quality did the network support?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How long was the video player in a “buffering” state?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How fast did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myweb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page load?</a:t>
            </a:r>
            <a:br>
              <a:rPr lang="en-US" sz="2000" b="0" i="0" u="none" strike="noStrike" baseline="0" dirty="0">
                <a:latin typeface="Arial" panose="020B0604020202020204" pitchFamily="34" charset="0"/>
              </a:rPr>
            </a:br>
            <a:endParaRPr lang="en-US" sz="2000" b="0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Arial" panose="020B0604020202020204" pitchFamily="34" charset="0"/>
              </a:rPr>
              <a:t>Batch/Scheduled tests</a:t>
            </a:r>
            <a:endParaRPr lang="en-US" sz="20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Speedtests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usually are one-off tests that require user intervention</a:t>
            </a:r>
            <a:endParaRPr lang="en-US" sz="20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t is hard to get data over time</a:t>
            </a:r>
            <a:endParaRPr lang="en-US" sz="20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50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8506-A6D2-4600-8A93-53E75BDC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Motivating 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FA070-58DC-431D-8B40-2E58683CBA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493E6-9BAD-4988-9E3E-23E51EEB6C43}"/>
              </a:ext>
            </a:extLst>
          </p:cNvPr>
          <p:cNvSpPr txBox="1"/>
          <p:nvPr/>
        </p:nvSpPr>
        <p:spPr>
          <a:xfrm>
            <a:off x="794657" y="1665514"/>
            <a:ext cx="10602686" cy="40494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Arial" panose="020B0604020202020204" pitchFamily="34" charset="0"/>
              </a:rPr>
              <a:t>Performance under load</a:t>
            </a:r>
            <a:endParaRPr lang="en-US" sz="20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M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ost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speedtests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don’t measure performance under 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Ex. W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hen a background data transfer is happening, my Zoom call should not be impacted if a network is properly prioritizing Zoom over background data.</a:t>
            </a:r>
            <a:br>
              <a:rPr lang="en-US" sz="2000" b="0" i="0" u="none" strike="noStrike" baseline="0" dirty="0">
                <a:latin typeface="Arial" panose="020B0604020202020204" pitchFamily="34" charset="0"/>
              </a:rPr>
            </a:br>
            <a:endParaRPr lang="en-US" sz="2000" b="0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Arial" panose="020B0604020202020204" pitchFamily="34" charset="0"/>
              </a:rPr>
              <a:t>No network context</a:t>
            </a:r>
            <a:endParaRPr lang="en-US" sz="20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Only some </a:t>
            </a: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speedtests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will record your location and your ISP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Other potential needs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Querying a well-known address hosted by the ISP where the ISP could add additional contextual information about the access point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Arial" panose="020B0604020202020204" pitchFamily="34" charset="0"/>
              </a:rPr>
              <a:t>Satellite ex. Recording the beam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C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ellular ex. </a:t>
            </a:r>
            <a:r>
              <a:rPr lang="en-US" sz="2000" dirty="0">
                <a:latin typeface="Arial" panose="020B0604020202020204" pitchFamily="34" charset="0"/>
              </a:rPr>
              <a:t>R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ecord the cell and the signal strength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 err="1">
                <a:latin typeface="Arial" panose="020B0604020202020204" pitchFamily="34" charset="0"/>
              </a:rPr>
              <a:t>Wifi</a:t>
            </a:r>
            <a:r>
              <a:rPr lang="en-US" sz="2000" b="0" i="0" u="none" strike="noStrike" baseline="0" dirty="0">
                <a:latin typeface="Arial" panose="020B0604020202020204" pitchFamily="34" charset="0"/>
              </a:rPr>
              <a:t> and LTE signal metrics would be useful too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Congestion/utilization, traffic policy, etc.</a:t>
            </a:r>
            <a:endParaRPr lang="en-US" sz="2000" b="0" i="0" u="none" strike="noStrike" baseline="0" dirty="0">
              <a:latin typeface="Arial" panose="020B0604020202020204" pitchFamily="34" charset="0"/>
            </a:endParaRPr>
          </a:p>
          <a:p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228600" indent="-228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endParaRPr lang="en-US" sz="18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38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56EC-7304-4FF6-A114-F691F006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Current workarounds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CA540-0795-4CBB-B7C0-C370E5D227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89CA0C-7D9A-4AB3-A620-B347F4D5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052864"/>
            <a:ext cx="5188857" cy="3781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5B277-CBFD-4D1C-92E1-CC704E353516}"/>
              </a:ext>
            </a:extLst>
          </p:cNvPr>
          <p:cNvSpPr txBox="1"/>
          <p:nvPr/>
        </p:nvSpPr>
        <p:spPr>
          <a:xfrm>
            <a:off x="794657" y="1665513"/>
            <a:ext cx="5399314" cy="41692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Arial" panose="020B0604020202020204" pitchFamily="34" charset="0"/>
              </a:rPr>
              <a:t>Fast.com by Netflix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S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imulates Netflix video to allow users to measure what kind of speeds their ISP is supporting for video traffic 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specifically.This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 is one tool that can help with #1 above.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Arial" panose="020B0604020202020204" pitchFamily="34" charset="0"/>
              </a:rPr>
              <a:t>Open Signal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H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as a “video test” that results in the UX metrics on the image to the right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</a:rPr>
              <a:t>R</a:t>
            </a:r>
            <a:r>
              <a:rPr lang="en-US" sz="1800" b="0" i="0" u="none" strike="noStrike" baseline="0">
                <a:latin typeface="Arial" panose="020B0604020202020204" pitchFamily="34" charset="0"/>
              </a:rPr>
              <a:t>ecord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the SSID or Cellular network on which the test was run.</a:t>
            </a:r>
            <a:endParaRPr lang="en-US" b="0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Arial" panose="020B0604020202020204" pitchFamily="34" charset="0"/>
              </a:rPr>
              <a:t>https://testmy.net/</a:t>
            </a:r>
            <a:endParaRPr lang="en-US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R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uns in batch mode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I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ncludes statistics across all the tests in a batch and a graph of those results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latin typeface="Arial" panose="020B0604020202020204" pitchFamily="34" charset="0"/>
              </a:rPr>
              <a:t>http://www.dslreports.com/speedtest</a:t>
            </a:r>
            <a:endParaRPr lang="en-US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M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easures a thing called “</a:t>
            </a:r>
            <a:r>
              <a:rPr lang="en-US" b="0" i="0" u="none" strike="noStrike" baseline="0" dirty="0" err="1">
                <a:latin typeface="Arial" panose="020B0604020202020204" pitchFamily="34" charset="0"/>
              </a:rPr>
              <a:t>bufferbloat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” which is the latency while a speed test is being run</a:t>
            </a: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pPr marL="228600" indent="-2286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20000"/>
              <a:buFont typeface="Verdana" panose="020B0604030504040204" pitchFamily="34" charset="0"/>
              <a:buChar char="›"/>
            </a:pPr>
            <a:endParaRPr lang="en-US" sz="1800" b="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245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3563-3441-4199-8E8F-4183AC2B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PWA?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40E73-5F3F-4BF4-804D-7B6FC62937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3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/>
          <p:nvPr/>
        </p:nvSpPr>
        <p:spPr>
          <a:xfrm>
            <a:off x="1079451" y="4212667"/>
            <a:ext cx="2065600" cy="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l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Multi-platform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Clr>
                <a:schemeClr val="dk1"/>
              </a:buClr>
              <a:buSzPts val="1100"/>
            </a:pP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29"/>
          <p:cNvSpPr txBox="1"/>
          <p:nvPr/>
        </p:nvSpPr>
        <p:spPr>
          <a:xfrm>
            <a:off x="6572284" y="4212667"/>
            <a:ext cx="2232400" cy="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l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Offline-ready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9"/>
          <p:cNvSpPr txBox="1"/>
          <p:nvPr/>
        </p:nvSpPr>
        <p:spPr>
          <a:xfrm>
            <a:off x="3604267" y="4212667"/>
            <a:ext cx="2508800" cy="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l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Lightning fast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pl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(Prefetch/Caching)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9"/>
          <p:cNvSpPr txBox="1"/>
          <p:nvPr/>
        </p:nvSpPr>
        <p:spPr>
          <a:xfrm>
            <a:off x="600000" y="1548015"/>
            <a:ext cx="9861600" cy="1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2667" dirty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One app for everything. </a:t>
            </a:r>
            <a:endParaRPr sz="2667" dirty="0">
              <a:solidFill>
                <a:schemeClr val="accen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r>
              <a:rPr lang="pl" sz="2667" dirty="0">
                <a:latin typeface="Roboto Black"/>
                <a:ea typeface="Roboto Black"/>
                <a:cs typeface="Roboto Black"/>
                <a:sym typeface="Roboto Black"/>
              </a:rPr>
              <a:t>Smartphone, tablet, and desktop.</a:t>
            </a:r>
            <a:endParaRPr sz="2667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29"/>
          <p:cNvSpPr txBox="1"/>
          <p:nvPr/>
        </p:nvSpPr>
        <p:spPr>
          <a:xfrm>
            <a:off x="9245351" y="4212667"/>
            <a:ext cx="1852800" cy="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l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Native app </a:t>
            </a:r>
            <a:br>
              <a:rPr lang="pl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l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functionalities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29"/>
          <p:cNvSpPr txBox="1"/>
          <p:nvPr/>
        </p:nvSpPr>
        <p:spPr>
          <a:xfrm>
            <a:off x="1558733" y="5841400"/>
            <a:ext cx="1284800" cy="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l" sz="1333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supported by:</a:t>
            </a:r>
            <a:endParaRPr sz="1333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9"/>
          <p:cNvSpPr txBox="1"/>
          <p:nvPr/>
        </p:nvSpPr>
        <p:spPr>
          <a:xfrm>
            <a:off x="600000" y="477933"/>
            <a:ext cx="5362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l" sz="2667">
                <a:latin typeface="Roboto Black"/>
                <a:ea typeface="Roboto Black"/>
                <a:cs typeface="Roboto Black"/>
                <a:sym typeface="Roboto Black"/>
              </a:rPr>
              <a:t>Progressive Web Apps</a:t>
            </a:r>
            <a:endParaRPr sz="2667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7" name="Google Shape;1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401" y="5816396"/>
            <a:ext cx="1096800" cy="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367" y="5929450"/>
            <a:ext cx="322300" cy="3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9"/>
          <p:cNvPicPr preferRelativeResize="0"/>
          <p:nvPr/>
        </p:nvPicPr>
        <p:blipFill rotWithShape="1">
          <a:blip r:embed="rId5">
            <a:alphaModFix/>
          </a:blip>
          <a:srcRect t="31678" b="31682"/>
          <a:stretch/>
        </p:blipFill>
        <p:spPr>
          <a:xfrm>
            <a:off x="3618667" y="5871234"/>
            <a:ext cx="1596536" cy="43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700" y="5958149"/>
            <a:ext cx="667397" cy="26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2251" y="331163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7217" y="3311633"/>
            <a:ext cx="720000" cy="72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29"/>
          <p:cNvGrpSpPr/>
          <p:nvPr/>
        </p:nvGrpSpPr>
        <p:grpSpPr>
          <a:xfrm>
            <a:off x="7319217" y="3324401"/>
            <a:ext cx="720000" cy="762100"/>
            <a:chOff x="4902400" y="2493300"/>
            <a:chExt cx="540000" cy="571575"/>
          </a:xfrm>
        </p:grpSpPr>
        <p:pic>
          <p:nvPicPr>
            <p:cNvPr id="114" name="Google Shape;114;p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02400" y="2524875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5" name="Google Shape;115;p29"/>
            <p:cNvCxnSpPr/>
            <p:nvPr/>
          </p:nvCxnSpPr>
          <p:spPr>
            <a:xfrm>
              <a:off x="4908700" y="2493300"/>
              <a:ext cx="495300" cy="501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6" name="Google Shape;116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1751" y="334545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67A3E-265A-3949-AFE9-72DCAD6018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9571" y="596750"/>
            <a:ext cx="3356892" cy="26540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idx="4294967295"/>
          </p:nvPr>
        </p:nvSpPr>
        <p:spPr>
          <a:xfrm>
            <a:off x="600001" y="465204"/>
            <a:ext cx="965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8467" rIns="0" bIns="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">
                <a:solidFill>
                  <a:srgbClr val="000000"/>
                </a:solidFill>
              </a:rPr>
              <a:t> </a:t>
            </a:r>
            <a:r>
              <a:rPr lang="pl" i="0" u="none" strike="noStrike" cap="none">
                <a:solidFill>
                  <a:srgbClr val="000000"/>
                </a:solidFill>
              </a:rPr>
              <a:t>Provide native</a:t>
            </a:r>
            <a:r>
              <a:rPr lang="pl">
                <a:solidFill>
                  <a:srgbClr val="000000"/>
                </a:solidFill>
              </a:rPr>
              <a:t>-</a:t>
            </a:r>
            <a:r>
              <a:rPr lang="pl" i="0" u="none" strike="noStrike" cap="none">
                <a:solidFill>
                  <a:srgbClr val="000000"/>
                </a:solidFill>
              </a:rPr>
              <a:t>app features</a:t>
            </a:r>
            <a:endParaRPr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22" name="Google Shape;122;p30"/>
          <p:cNvSpPr txBox="1"/>
          <p:nvPr/>
        </p:nvSpPr>
        <p:spPr>
          <a:xfrm>
            <a:off x="600000" y="1051233"/>
            <a:ext cx="8728800" cy="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400" rIns="0" bIns="0" anchor="t" anchorCtr="0">
            <a:noAutofit/>
          </a:bodyPr>
          <a:lstStyle/>
          <a:p>
            <a:r>
              <a:rPr lang="pl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Vue Storefront feels just like an app—it even has app-style interactions and navigation.</a:t>
            </a:r>
            <a:endParaRPr sz="1333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30"/>
          <p:cNvSpPr txBox="1"/>
          <p:nvPr/>
        </p:nvSpPr>
        <p:spPr>
          <a:xfrm>
            <a:off x="1253652" y="5175819"/>
            <a:ext cx="1881600" cy="1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8233" rIns="0" bIns="0" anchor="t" anchorCtr="0">
            <a:noAutofit/>
          </a:bodyPr>
          <a:lstStyle/>
          <a:p>
            <a:pPr marL="321725"/>
            <a:r>
              <a:rPr lang="pl" sz="2400">
                <a:latin typeface="Roboto Black"/>
                <a:ea typeface="Roboto Black"/>
                <a:cs typeface="Roboto Black"/>
                <a:sym typeface="Roboto Black"/>
              </a:rPr>
              <a:t>Full screen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lnSpc>
                <a:spcPct val="100299"/>
              </a:lnSpc>
              <a:spcBef>
                <a:spcPts val="800"/>
              </a:spcBef>
            </a:pPr>
            <a:r>
              <a:rPr lang="pl" sz="1067">
                <a:latin typeface="Roboto Light"/>
                <a:ea typeface="Roboto Light"/>
                <a:cs typeface="Roboto Light"/>
                <a:sym typeface="Roboto Light"/>
              </a:rPr>
              <a:t>Hiding the browser’s top  URL bar and the bottom  navigation menu.</a:t>
            </a:r>
            <a:endParaRPr sz="1067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" name="Google Shape;124;p30"/>
          <p:cNvSpPr txBox="1"/>
          <p:nvPr/>
        </p:nvSpPr>
        <p:spPr>
          <a:xfrm>
            <a:off x="3701876" y="5175819"/>
            <a:ext cx="2248400" cy="17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8233" rIns="0" bIns="0" anchor="t" anchorCtr="0">
            <a:noAutofit/>
          </a:bodyPr>
          <a:lstStyle/>
          <a:p>
            <a:pPr marL="389457"/>
            <a:r>
              <a:rPr lang="pl" sz="2400">
                <a:latin typeface="Roboto Black"/>
                <a:ea typeface="Roboto Black"/>
                <a:cs typeface="Roboto Black"/>
                <a:sym typeface="Roboto Black"/>
              </a:rPr>
              <a:t>Home screen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lnSpc>
                <a:spcPct val="100299"/>
              </a:lnSpc>
              <a:spcBef>
                <a:spcPts val="800"/>
              </a:spcBef>
            </a:pPr>
            <a:r>
              <a:rPr lang="pl" sz="1067">
                <a:latin typeface="Roboto Light"/>
                <a:ea typeface="Roboto Light"/>
                <a:cs typeface="Roboto Light"/>
                <a:sym typeface="Roboto Light"/>
              </a:rPr>
              <a:t>Instant access from the home  screen without opening the  browser and typing a URL.</a:t>
            </a:r>
            <a:endParaRPr sz="1067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" name="Google Shape;125;p30"/>
          <p:cNvSpPr txBox="1"/>
          <p:nvPr/>
        </p:nvSpPr>
        <p:spPr>
          <a:xfrm>
            <a:off x="6392399" y="5175833"/>
            <a:ext cx="2248400" cy="1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8233" rIns="0" bIns="0" anchor="t" anchorCtr="0">
            <a:noAutofit/>
          </a:bodyPr>
          <a:lstStyle/>
          <a:p>
            <a:pPr algn="ctr"/>
            <a:r>
              <a:rPr lang="pl" sz="2400">
                <a:latin typeface="Roboto Black"/>
                <a:ea typeface="Roboto Black"/>
                <a:cs typeface="Roboto Black"/>
                <a:sym typeface="Roboto Black"/>
              </a:rPr>
              <a:t>Push notifications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marL="50799" marR="50799" algn="ctr">
              <a:lnSpc>
                <a:spcPct val="100299"/>
              </a:lnSpc>
              <a:spcBef>
                <a:spcPts val="800"/>
              </a:spcBef>
            </a:pPr>
            <a:r>
              <a:rPr lang="pl" sz="1067">
                <a:latin typeface="Roboto Light"/>
                <a:ea typeface="Roboto Light"/>
                <a:cs typeface="Roboto Light"/>
                <a:sym typeface="Roboto Light"/>
              </a:rPr>
              <a:t>Push notifications with a  one-click opt-in directly  from the PWA site.</a:t>
            </a:r>
            <a:endParaRPr sz="1067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30"/>
          <p:cNvSpPr txBox="1"/>
          <p:nvPr/>
        </p:nvSpPr>
        <p:spPr>
          <a:xfrm>
            <a:off x="9280361" y="5175819"/>
            <a:ext cx="1844400" cy="1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8233" rIns="0" bIns="0" anchor="t" anchorCtr="0">
            <a:noAutofit/>
          </a:bodyPr>
          <a:lstStyle/>
          <a:p>
            <a:pPr indent="186262"/>
            <a:r>
              <a:rPr lang="pl" sz="2400">
                <a:latin typeface="Roboto Black"/>
                <a:ea typeface="Roboto Black"/>
                <a:cs typeface="Roboto Black"/>
                <a:sym typeface="Roboto Black"/>
              </a:rPr>
              <a:t>Offline mode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lnSpc>
                <a:spcPct val="100299"/>
              </a:lnSpc>
              <a:spcBef>
                <a:spcPts val="800"/>
              </a:spcBef>
            </a:pPr>
            <a:r>
              <a:rPr lang="pl" sz="1067">
                <a:latin typeface="Roboto Light"/>
                <a:ea typeface="Roboto Light"/>
                <a:cs typeface="Roboto Light"/>
                <a:sym typeface="Roboto Light"/>
              </a:rPr>
              <a:t>Browsing with a weak or  even lack of a network  connection.</a:t>
            </a:r>
            <a:endParaRPr sz="1067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" name="Google Shape;127;p30"/>
          <p:cNvSpPr/>
          <p:nvPr/>
        </p:nvSpPr>
        <p:spPr>
          <a:xfrm>
            <a:off x="875174" y="2492676"/>
            <a:ext cx="281991" cy="310883"/>
          </a:xfrm>
          <a:custGeom>
            <a:avLst/>
            <a:gdLst/>
            <a:ahLst/>
            <a:cxnLst/>
            <a:rect l="l" t="t" r="r" b="b"/>
            <a:pathLst>
              <a:path w="464819" h="512445" extrusionOk="0">
                <a:moveTo>
                  <a:pt x="0" y="511858"/>
                </a:moveTo>
                <a:lnTo>
                  <a:pt x="464226" y="255929"/>
                </a:lnTo>
                <a:lnTo>
                  <a:pt x="0" y="0"/>
                </a:lnTo>
                <a:lnTo>
                  <a:pt x="0" y="511858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0"/>
          <p:cNvSpPr/>
          <p:nvPr/>
        </p:nvSpPr>
        <p:spPr>
          <a:xfrm>
            <a:off x="8769766" y="2492676"/>
            <a:ext cx="281991" cy="310883"/>
          </a:xfrm>
          <a:custGeom>
            <a:avLst/>
            <a:gdLst/>
            <a:ahLst/>
            <a:cxnLst/>
            <a:rect l="l" t="t" r="r" b="b"/>
            <a:pathLst>
              <a:path w="464819" h="512445" extrusionOk="0">
                <a:moveTo>
                  <a:pt x="0" y="511858"/>
                </a:moveTo>
                <a:lnTo>
                  <a:pt x="464226" y="255929"/>
                </a:lnTo>
                <a:lnTo>
                  <a:pt x="0" y="0"/>
                </a:lnTo>
                <a:lnTo>
                  <a:pt x="0" y="511858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0"/>
          <p:cNvSpPr/>
          <p:nvPr/>
        </p:nvSpPr>
        <p:spPr>
          <a:xfrm>
            <a:off x="3351513" y="3313960"/>
            <a:ext cx="281991" cy="310883"/>
          </a:xfrm>
          <a:custGeom>
            <a:avLst/>
            <a:gdLst/>
            <a:ahLst/>
            <a:cxnLst/>
            <a:rect l="l" t="t" r="r" b="b"/>
            <a:pathLst>
              <a:path w="464820" h="512445" extrusionOk="0">
                <a:moveTo>
                  <a:pt x="0" y="511858"/>
                </a:moveTo>
                <a:lnTo>
                  <a:pt x="464226" y="255929"/>
                </a:lnTo>
                <a:lnTo>
                  <a:pt x="0" y="0"/>
                </a:lnTo>
                <a:lnTo>
                  <a:pt x="0" y="511858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0"/>
          <p:cNvSpPr/>
          <p:nvPr/>
        </p:nvSpPr>
        <p:spPr>
          <a:xfrm>
            <a:off x="875174" y="4253628"/>
            <a:ext cx="281991" cy="310883"/>
          </a:xfrm>
          <a:custGeom>
            <a:avLst/>
            <a:gdLst/>
            <a:ahLst/>
            <a:cxnLst/>
            <a:rect l="l" t="t" r="r" b="b"/>
            <a:pathLst>
              <a:path w="464819" h="512445" extrusionOk="0">
                <a:moveTo>
                  <a:pt x="0" y="511858"/>
                </a:moveTo>
                <a:lnTo>
                  <a:pt x="464226" y="255929"/>
                </a:lnTo>
                <a:lnTo>
                  <a:pt x="0" y="0"/>
                </a:lnTo>
                <a:lnTo>
                  <a:pt x="0" y="511858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5961379" y="4253628"/>
            <a:ext cx="281991" cy="310883"/>
          </a:xfrm>
          <a:custGeom>
            <a:avLst/>
            <a:gdLst/>
            <a:ahLst/>
            <a:cxnLst/>
            <a:rect l="l" t="t" r="r" b="b"/>
            <a:pathLst>
              <a:path w="464820" h="512445" extrusionOk="0">
                <a:moveTo>
                  <a:pt x="0" y="511858"/>
                </a:moveTo>
                <a:lnTo>
                  <a:pt x="464226" y="255929"/>
                </a:lnTo>
                <a:lnTo>
                  <a:pt x="0" y="0"/>
                </a:lnTo>
                <a:lnTo>
                  <a:pt x="0" y="511858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401" y="1588327"/>
            <a:ext cx="1761868" cy="350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384" y="1653451"/>
            <a:ext cx="1696467" cy="337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4317" y="1653414"/>
            <a:ext cx="1696467" cy="337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5633" y="1653411"/>
            <a:ext cx="1761867" cy="3631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99" y="-96035"/>
            <a:ext cx="8587296" cy="644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5525">
            <a:off x="3535369" y="642936"/>
            <a:ext cx="91439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/>
        </p:nvSpPr>
        <p:spPr>
          <a:xfrm>
            <a:off x="435333" y="2748333"/>
            <a:ext cx="3946400" cy="2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l" sz="1333">
                <a:latin typeface="Lato"/>
                <a:ea typeface="Lato"/>
                <a:cs typeface="Lato"/>
                <a:sym typeface="Lato"/>
              </a:rPr>
              <a:t>The home page is a great place for a navigation. </a:t>
            </a:r>
            <a:endParaRPr sz="1333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333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br>
              <a:rPr lang="pl" sz="1333">
                <a:latin typeface="Lato"/>
                <a:ea typeface="Lato"/>
                <a:cs typeface="Lato"/>
                <a:sym typeface="Lato"/>
              </a:rPr>
            </a:br>
            <a:r>
              <a:rPr lang="pl" sz="1333">
                <a:latin typeface="Lato"/>
                <a:ea typeface="Lato"/>
                <a:cs typeface="Lato"/>
                <a:sym typeface="Lato"/>
              </a:rPr>
              <a:t>Especially the center of the screen. </a:t>
            </a:r>
            <a:endParaRPr sz="1333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333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br>
              <a:rPr lang="pl" sz="1333">
                <a:latin typeface="Lato"/>
                <a:ea typeface="Lato"/>
                <a:cs typeface="Lato"/>
                <a:sym typeface="Lato"/>
              </a:rPr>
            </a:br>
            <a:r>
              <a:rPr lang="pl" sz="1333">
                <a:latin typeface="Lato"/>
                <a:ea typeface="Lato"/>
                <a:cs typeface="Lato"/>
                <a:sym typeface="Lato"/>
              </a:rPr>
              <a:t>The typical hero slider doesn’t</a:t>
            </a:r>
            <a:endParaRPr sz="1333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pl" sz="1333">
                <a:latin typeface="Lato"/>
                <a:ea typeface="Lato"/>
                <a:cs typeface="Lato"/>
                <a:sym typeface="Lato"/>
              </a:rPr>
              <a:t> work very well on mobile.</a:t>
            </a:r>
            <a:endParaRPr sz="1333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333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br>
              <a:rPr lang="pl" sz="1333">
                <a:latin typeface="Lato"/>
                <a:ea typeface="Lato"/>
                <a:cs typeface="Lato"/>
                <a:sym typeface="Lato"/>
              </a:rPr>
            </a:br>
            <a:r>
              <a:rPr lang="pl" sz="1333">
                <a:latin typeface="Lato"/>
                <a:ea typeface="Lato"/>
                <a:cs typeface="Lato"/>
                <a:sym typeface="Lato"/>
              </a:rPr>
              <a:t>Don’t worry about being “above the fold”.</a:t>
            </a:r>
            <a:endParaRPr sz="1333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333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rgbClr val="000000"/>
              </a:buClr>
              <a:buSzPts val="1100"/>
            </a:pPr>
            <a:endParaRPr sz="1333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31"/>
          <p:cNvSpPr txBox="1"/>
          <p:nvPr/>
        </p:nvSpPr>
        <p:spPr>
          <a:xfrm>
            <a:off x="193600" y="274733"/>
            <a:ext cx="7204400" cy="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l" sz="2667">
                <a:latin typeface="Roboto Black"/>
                <a:ea typeface="Roboto Black"/>
                <a:cs typeface="Roboto Black"/>
                <a:sym typeface="Roboto Black"/>
              </a:rPr>
              <a:t>Possibility to provide true mobile-first design</a:t>
            </a:r>
            <a:endParaRPr sz="2667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/>
        </p:nvSpPr>
        <p:spPr>
          <a:xfrm>
            <a:off x="663000" y="2292033"/>
            <a:ext cx="39700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br>
              <a:rPr lang="pl" sz="1467">
                <a:latin typeface="Lato"/>
                <a:ea typeface="Lato"/>
                <a:cs typeface="Lato"/>
                <a:sym typeface="Lato"/>
              </a:rPr>
            </a:br>
            <a:r>
              <a:rPr lang="pl" sz="1467">
                <a:latin typeface="Lato"/>
                <a:ea typeface="Lato"/>
                <a:cs typeface="Lato"/>
                <a:sym typeface="Lato"/>
              </a:rPr>
              <a:t>Users usually hold the phone </a:t>
            </a:r>
            <a:br>
              <a:rPr lang="pl" sz="1467">
                <a:latin typeface="Lato"/>
                <a:ea typeface="Lato"/>
                <a:cs typeface="Lato"/>
                <a:sym typeface="Lato"/>
              </a:rPr>
            </a:br>
            <a:r>
              <a:rPr lang="pl" sz="1467">
                <a:latin typeface="Lato"/>
                <a:ea typeface="Lato"/>
                <a:cs typeface="Lato"/>
                <a:sym typeface="Lato"/>
              </a:rPr>
              <a:t>one-handed (</a:t>
            </a:r>
            <a:r>
              <a:rPr lang="pl" sz="1467" b="1">
                <a:latin typeface="Lato"/>
                <a:ea typeface="Lato"/>
                <a:cs typeface="Lato"/>
                <a:sym typeface="Lato"/>
              </a:rPr>
              <a:t>49%</a:t>
            </a:r>
            <a:r>
              <a:rPr lang="pl" sz="1467">
                <a:latin typeface="Lato"/>
                <a:ea typeface="Lato"/>
                <a:cs typeface="Lato"/>
                <a:sym typeface="Lato"/>
              </a:rPr>
              <a:t>).</a:t>
            </a:r>
            <a:endParaRPr sz="1467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br>
              <a:rPr lang="pl" sz="1467">
                <a:latin typeface="Lato"/>
                <a:ea typeface="Lato"/>
                <a:cs typeface="Lato"/>
                <a:sym typeface="Lato"/>
              </a:rPr>
            </a:br>
            <a:br>
              <a:rPr lang="pl" sz="1467">
                <a:latin typeface="Lato"/>
                <a:ea typeface="Lato"/>
                <a:cs typeface="Lato"/>
                <a:sym typeface="Lato"/>
              </a:rPr>
            </a:br>
            <a:r>
              <a:rPr lang="pl" sz="1467">
                <a:latin typeface="Lato"/>
                <a:ea typeface="Lato"/>
                <a:cs typeface="Lato"/>
                <a:sym typeface="Lato"/>
              </a:rPr>
              <a:t>The span of possible gestures </a:t>
            </a:r>
            <a:br>
              <a:rPr lang="pl" sz="1467">
                <a:latin typeface="Lato"/>
                <a:ea typeface="Lato"/>
                <a:cs typeface="Lato"/>
                <a:sym typeface="Lato"/>
              </a:rPr>
            </a:br>
            <a:r>
              <a:rPr lang="pl" sz="1467">
                <a:latin typeface="Lato"/>
                <a:ea typeface="Lato"/>
                <a:cs typeface="Lato"/>
                <a:sym typeface="Lato"/>
              </a:rPr>
              <a:t>is very narrow.</a:t>
            </a:r>
            <a:br>
              <a:rPr lang="pl" sz="1467">
                <a:latin typeface="Lato"/>
                <a:ea typeface="Lato"/>
                <a:cs typeface="Lato"/>
                <a:sym typeface="Lato"/>
              </a:rPr>
            </a:br>
            <a:endParaRPr sz="1467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467">
              <a:latin typeface="Lato"/>
              <a:ea typeface="Lato"/>
              <a:cs typeface="Lato"/>
              <a:sym typeface="La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pl" sz="1467" b="1">
                <a:latin typeface="Lato"/>
                <a:ea typeface="Lato"/>
                <a:cs typeface="Lato"/>
                <a:sym typeface="Lato"/>
              </a:rPr>
              <a:t>The Steven Hoober study:</a:t>
            </a:r>
            <a:br>
              <a:rPr lang="pl" sz="1467">
                <a:latin typeface="Lato"/>
                <a:ea typeface="Lato"/>
                <a:cs typeface="Lato"/>
                <a:sym typeface="Lato"/>
              </a:rPr>
            </a:br>
            <a:r>
              <a:rPr lang="pl" sz="1467"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pl" sz="1467"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How Do Users Really Hold Mobile Devices</a:t>
            </a:r>
            <a:r>
              <a:rPr lang="pl" sz="1467">
                <a:latin typeface="Lato"/>
                <a:ea typeface="Lato"/>
                <a:cs typeface="Lato"/>
                <a:sym typeface="Lato"/>
              </a:rPr>
              <a:t>”.</a:t>
            </a:r>
            <a:endParaRPr sz="1467"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2933"/>
              </a:spcBef>
              <a:buClr>
                <a:schemeClr val="dk1"/>
              </a:buClr>
              <a:buSzPts val="1100"/>
            </a:pPr>
            <a:endParaRPr sz="1467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rgbClr val="000000"/>
              </a:buClr>
              <a:buSzPts val="1100"/>
            </a:pPr>
            <a:endParaRPr sz="1467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434" y="2335318"/>
            <a:ext cx="6019433" cy="28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2"/>
          <p:cNvSpPr txBox="1"/>
          <p:nvPr/>
        </p:nvSpPr>
        <p:spPr>
          <a:xfrm>
            <a:off x="600000" y="477933"/>
            <a:ext cx="7204400" cy="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l" sz="2667">
                <a:latin typeface="Roboto Black"/>
                <a:ea typeface="Roboto Black"/>
                <a:cs typeface="Roboto Black"/>
                <a:sym typeface="Roboto Black"/>
              </a:rPr>
              <a:t>Basic understanding of mobile ergonomics</a:t>
            </a:r>
            <a:endParaRPr sz="2667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/>
        </p:nvSpPr>
        <p:spPr>
          <a:xfrm>
            <a:off x="314800" y="651567"/>
            <a:ext cx="5601200" cy="1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4000">
                <a:latin typeface="Roboto Black"/>
                <a:ea typeface="Roboto Black"/>
                <a:cs typeface="Roboto Black"/>
                <a:sym typeface="Roboto Black"/>
              </a:rPr>
              <a:t>Progressive Web Apps are already here...</a:t>
            </a:r>
            <a:endParaRPr sz="4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6676700" y="651567"/>
            <a:ext cx="5437600" cy="14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l" sz="4000" b="1">
                <a:latin typeface="Lato"/>
                <a:ea typeface="Lato"/>
                <a:cs typeface="Lato"/>
                <a:sym typeface="Lato"/>
              </a:rPr>
              <a:t>...and they deliver</a:t>
            </a:r>
            <a:br>
              <a:rPr lang="pl" sz="4000" b="1">
                <a:latin typeface="Lato"/>
                <a:ea typeface="Lato"/>
                <a:cs typeface="Lato"/>
                <a:sym typeface="Lato"/>
              </a:rPr>
            </a:br>
            <a:r>
              <a:rPr lang="pl" sz="4000" b="1">
                <a:latin typeface="Lato"/>
                <a:ea typeface="Lato"/>
                <a:cs typeface="Lato"/>
                <a:sym typeface="Lato"/>
              </a:rPr>
              <a:t>strong results. </a:t>
            </a:r>
            <a:endParaRPr sz="4000" b="1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4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3"/>
          <p:cNvSpPr txBox="1"/>
          <p:nvPr/>
        </p:nvSpPr>
        <p:spPr>
          <a:xfrm>
            <a:off x="6473500" y="2987633"/>
            <a:ext cx="21484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4000">
                <a:latin typeface="Lato Black"/>
                <a:ea typeface="Lato Black"/>
                <a:cs typeface="Lato Black"/>
                <a:sym typeface="Lato Black"/>
              </a:rPr>
              <a:t>+100%</a:t>
            </a:r>
            <a:endParaRPr sz="4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6597612" y="2309971"/>
            <a:ext cx="26108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4000">
                <a:latin typeface="Lato Black"/>
                <a:ea typeface="Lato Black"/>
                <a:cs typeface="Lato Black"/>
                <a:sym typeface="Lato Black"/>
              </a:rPr>
              <a:t>+300%</a:t>
            </a:r>
            <a:endParaRPr sz="1333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33"/>
          <p:cNvSpPr txBox="1"/>
          <p:nvPr/>
        </p:nvSpPr>
        <p:spPr>
          <a:xfrm>
            <a:off x="6371901" y="3675133"/>
            <a:ext cx="16300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4000">
                <a:latin typeface="Lato Black"/>
                <a:ea typeface="Lato Black"/>
                <a:cs typeface="Lato Black"/>
                <a:sym typeface="Lato Black"/>
              </a:rPr>
              <a:t>+74%</a:t>
            </a:r>
            <a:endParaRPr sz="4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7956592" y="3767133"/>
            <a:ext cx="2202000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1400">
                <a:latin typeface="Lato"/>
                <a:ea typeface="Lato"/>
                <a:cs typeface="Lato"/>
                <a:sym typeface="Lato"/>
              </a:rPr>
              <a:t>increase in time spent </a:t>
            </a:r>
            <a:br>
              <a:rPr lang="pl" sz="1400">
                <a:latin typeface="Lato"/>
                <a:ea typeface="Lato"/>
                <a:cs typeface="Lato"/>
                <a:sym typeface="Lato"/>
              </a:rPr>
            </a:br>
            <a:r>
              <a:rPr lang="pl" sz="1400">
                <a:latin typeface="Lato"/>
                <a:ea typeface="Lato"/>
                <a:cs typeface="Lato"/>
                <a:sym typeface="Lato"/>
              </a:rPr>
              <a:t>on AliExpress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8520300" y="2451000"/>
            <a:ext cx="20152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1400">
                <a:latin typeface="Lato"/>
                <a:ea typeface="Lato"/>
                <a:cs typeface="Lato"/>
                <a:sym typeface="Lato"/>
              </a:rPr>
              <a:t>increase in revenue at Best Western Hotels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33"/>
          <p:cNvSpPr txBox="1"/>
          <p:nvPr/>
        </p:nvSpPr>
        <p:spPr>
          <a:xfrm>
            <a:off x="8355700" y="3086833"/>
            <a:ext cx="3082000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l" sz="1400">
                <a:latin typeface="Lato"/>
                <a:ea typeface="Lato"/>
                <a:cs typeface="Lato"/>
                <a:sym typeface="Lato"/>
              </a:rPr>
              <a:t>increase in engagement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r>
              <a:rPr lang="pl" sz="1400">
                <a:latin typeface="Lato"/>
                <a:ea typeface="Lato"/>
                <a:cs typeface="Lato"/>
                <a:sym typeface="Lato"/>
              </a:rPr>
              <a:t>at Forbes.com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33"/>
          <p:cNvSpPr txBox="1"/>
          <p:nvPr/>
        </p:nvSpPr>
        <p:spPr>
          <a:xfrm>
            <a:off x="6191200" y="5027233"/>
            <a:ext cx="17812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4000">
                <a:latin typeface="Lato Black"/>
                <a:ea typeface="Lato Black"/>
                <a:cs typeface="Lato Black"/>
                <a:sym typeface="Lato Black"/>
              </a:rPr>
              <a:t>+3X</a:t>
            </a:r>
            <a:endParaRPr sz="4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33"/>
          <p:cNvSpPr txBox="1"/>
          <p:nvPr/>
        </p:nvSpPr>
        <p:spPr>
          <a:xfrm>
            <a:off x="6332000" y="4351016"/>
            <a:ext cx="26108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4000">
                <a:latin typeface="Lato Black"/>
                <a:ea typeface="Lato Black"/>
                <a:cs typeface="Lato Black"/>
                <a:sym typeface="Lato Black"/>
              </a:rPr>
              <a:t>+70%</a:t>
            </a:r>
            <a:endParaRPr sz="1333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33"/>
          <p:cNvSpPr txBox="1"/>
          <p:nvPr/>
        </p:nvSpPr>
        <p:spPr>
          <a:xfrm>
            <a:off x="6146700" y="5754833"/>
            <a:ext cx="14708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4000">
                <a:latin typeface="Lato Black"/>
                <a:ea typeface="Lato Black"/>
                <a:cs typeface="Lato Black"/>
                <a:sym typeface="Lato Black"/>
              </a:rPr>
              <a:t>+3X</a:t>
            </a:r>
            <a:endParaRPr sz="40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33"/>
          <p:cNvSpPr txBox="1"/>
          <p:nvPr/>
        </p:nvSpPr>
        <p:spPr>
          <a:xfrm>
            <a:off x="7420600" y="5809167"/>
            <a:ext cx="1939600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l" sz="1400">
                <a:latin typeface="Lato"/>
                <a:ea typeface="Lato"/>
                <a:cs typeface="Lato"/>
                <a:sym typeface="Lato"/>
              </a:rPr>
              <a:t>increase in ads CTR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pl" sz="1400">
                <a:latin typeface="Lato"/>
                <a:ea typeface="Lato"/>
                <a:cs typeface="Lato"/>
                <a:sym typeface="Lato"/>
              </a:rPr>
              <a:t>at Wego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7870800" y="4471616"/>
            <a:ext cx="20552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1400">
                <a:latin typeface="Lato"/>
                <a:ea typeface="Lato"/>
                <a:cs typeface="Lato"/>
                <a:sym typeface="Lato"/>
              </a:rPr>
              <a:t>increase in conversion rate at Flipkart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7503000" y="5126449"/>
            <a:ext cx="3082000" cy="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l" sz="1400">
                <a:latin typeface="Lato"/>
                <a:ea typeface="Lato"/>
                <a:cs typeface="Lato"/>
                <a:sym typeface="Lato"/>
              </a:rPr>
              <a:t>increase in conversion rate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r>
              <a:rPr lang="pl" sz="1400">
                <a:latin typeface="Lato"/>
                <a:ea typeface="Lato"/>
                <a:cs typeface="Lato"/>
                <a:sym typeface="Lato"/>
              </a:rPr>
              <a:t>at MakeMyTrip.com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9" name="Google Shape;169;p33"/>
          <p:cNvGrpSpPr/>
          <p:nvPr/>
        </p:nvGrpSpPr>
        <p:grpSpPr>
          <a:xfrm>
            <a:off x="4199009" y="2571384"/>
            <a:ext cx="785876" cy="3325843"/>
            <a:chOff x="2727369" y="1726950"/>
            <a:chExt cx="589407" cy="2494382"/>
          </a:xfrm>
        </p:grpSpPr>
        <p:pic>
          <p:nvPicPr>
            <p:cNvPr id="170" name="Google Shape;17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81940" y="2226747"/>
              <a:ext cx="308214" cy="308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2038" y="2657150"/>
              <a:ext cx="312642" cy="3165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6283" y="1726950"/>
              <a:ext cx="480014" cy="480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27369" y="3963461"/>
              <a:ext cx="589407" cy="257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67470" y="3142330"/>
              <a:ext cx="308217" cy="21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27096" y="3546009"/>
              <a:ext cx="388964" cy="2321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33"/>
          <p:cNvGrpSpPr/>
          <p:nvPr/>
        </p:nvGrpSpPr>
        <p:grpSpPr>
          <a:xfrm>
            <a:off x="2324336" y="2591631"/>
            <a:ext cx="1315768" cy="3285349"/>
            <a:chOff x="1557927" y="1793738"/>
            <a:chExt cx="986826" cy="2464012"/>
          </a:xfrm>
        </p:grpSpPr>
        <p:pic>
          <p:nvPicPr>
            <p:cNvPr id="177" name="Google Shape;177;p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719307" y="3607434"/>
              <a:ext cx="630868" cy="1491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8" name="Google Shape;178;p33"/>
            <p:cNvGrpSpPr/>
            <p:nvPr/>
          </p:nvGrpSpPr>
          <p:grpSpPr>
            <a:xfrm>
              <a:off x="1557927" y="1793738"/>
              <a:ext cx="986826" cy="2464012"/>
              <a:chOff x="1557927" y="1793738"/>
              <a:chExt cx="986826" cy="2464012"/>
            </a:xfrm>
          </p:grpSpPr>
          <p:pic>
            <p:nvPicPr>
              <p:cNvPr id="179" name="Google Shape;179;p3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655096" y="3925558"/>
                <a:ext cx="759292" cy="3321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p3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589203" y="1793738"/>
                <a:ext cx="924250" cy="2436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181;p33"/>
              <p:cNvPicPr preferRelativeResize="0"/>
              <p:nvPr/>
            </p:nvPicPr>
            <p:blipFill rotWithShape="1">
              <a:blip r:embed="rId12">
                <a:alphaModFix/>
              </a:blip>
              <a:srcRect t="27120" b="28867"/>
              <a:stretch/>
            </p:blipFill>
            <p:spPr>
              <a:xfrm>
                <a:off x="1572909" y="2700101"/>
                <a:ext cx="956855" cy="2370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33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1557927" y="2203191"/>
                <a:ext cx="986826" cy="419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p33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1606107" y="3171075"/>
                <a:ext cx="890445" cy="1941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4" name="Google Shape;184;p33"/>
          <p:cNvGrpSpPr/>
          <p:nvPr/>
        </p:nvGrpSpPr>
        <p:grpSpPr>
          <a:xfrm>
            <a:off x="498800" y="2654335"/>
            <a:ext cx="1361693" cy="3159940"/>
            <a:chOff x="369375" y="1816795"/>
            <a:chExt cx="1021270" cy="2369955"/>
          </a:xfrm>
        </p:grpSpPr>
        <p:pic>
          <p:nvPicPr>
            <p:cNvPr id="185" name="Google Shape;185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51812" y="1816795"/>
              <a:ext cx="658422" cy="197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01376" y="2271949"/>
              <a:ext cx="759295" cy="175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3"/>
            <p:cNvPicPr preferRelativeResize="0"/>
            <p:nvPr/>
          </p:nvPicPr>
          <p:blipFill rotWithShape="1">
            <a:blip r:embed="rId17">
              <a:alphaModFix/>
            </a:blip>
            <a:srcRect t="29872" b="27366"/>
            <a:stretch/>
          </p:blipFill>
          <p:spPr>
            <a:xfrm>
              <a:off x="428944" y="3603650"/>
              <a:ext cx="902127" cy="169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69375" y="4031008"/>
              <a:ext cx="1021270" cy="155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583447" y="3190268"/>
              <a:ext cx="595157" cy="15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3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67920" y="2704602"/>
              <a:ext cx="729685" cy="2280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0FC8-9EBA-492B-B2AA-225B1B94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sz="4000" dirty="0" err="1"/>
              <a:t>Connecting</a:t>
            </a:r>
            <a:r>
              <a:rPr lang="es-BO" sz="4000" dirty="0"/>
              <a:t> </a:t>
            </a:r>
            <a:r>
              <a:rPr lang="es-BO" sz="4000" dirty="0" err="1"/>
              <a:t>the</a:t>
            </a:r>
            <a:r>
              <a:rPr lang="es-BO" sz="4000" dirty="0"/>
              <a:t> </a:t>
            </a:r>
            <a:r>
              <a:rPr lang="es-BO" sz="4000" dirty="0" err="1"/>
              <a:t>world</a:t>
            </a:r>
            <a:r>
              <a:rPr lang="es-BO" sz="4000" dirty="0"/>
              <a:t> </a:t>
            </a:r>
            <a:r>
              <a:rPr lang="es-BO" sz="4000" dirty="0" err="1"/>
              <a:t>with</a:t>
            </a:r>
            <a:r>
              <a:rPr lang="es-BO" sz="4000" dirty="0"/>
              <a:t> </a:t>
            </a:r>
            <a:r>
              <a:rPr lang="es-BO" sz="4000" dirty="0" err="1"/>
              <a:t>satellites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0B25-A6E0-44E6-8DC1-792617E4C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44855" y="6453498"/>
            <a:ext cx="585979" cy="201168"/>
          </a:xfrm>
        </p:spPr>
        <p:txBody>
          <a:bodyPr/>
          <a:lstStyle/>
          <a:p>
            <a:fld id="{9D269874-3913-3E4A-9285-BA6A0CAD74F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4C134-3421-4991-9D8A-F21113E5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07616" y="1987951"/>
            <a:ext cx="4173869" cy="35528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D6410BC-5F88-47FE-B7F4-3EBB8E2FCC77}"/>
              </a:ext>
            </a:extLst>
          </p:cNvPr>
          <p:cNvSpPr txBox="1">
            <a:spLocks/>
          </p:cNvSpPr>
          <p:nvPr/>
        </p:nvSpPr>
        <p:spPr>
          <a:xfrm>
            <a:off x="6366303" y="1827635"/>
            <a:ext cx="5165297" cy="38735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“We’re developing the ultimate global communications network to power high-quality, secure, affordable, fast connections to impact people's lives anywhere they are—on the ground, in the air or at sea.”</a:t>
            </a:r>
            <a:endParaRPr lang="es-BO" sz="4400" i="1" dirty="0"/>
          </a:p>
        </p:txBody>
      </p:sp>
    </p:spTree>
    <p:extLst>
      <p:ext uri="{BB962C8B-B14F-4D97-AF65-F5344CB8AC3E}">
        <p14:creationId xmlns:p14="http://schemas.microsoft.com/office/powerpoint/2010/main" val="111851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/>
          <p:nvPr/>
        </p:nvSpPr>
        <p:spPr>
          <a:xfrm>
            <a:off x="272300" y="-932200"/>
            <a:ext cx="5362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l" sz="2667">
                <a:latin typeface="Lato Black"/>
                <a:ea typeface="Lato Black"/>
                <a:cs typeface="Lato Black"/>
                <a:sym typeface="Lato Black"/>
              </a:rPr>
              <a:t>Pains</a:t>
            </a:r>
            <a:endParaRPr sz="2667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600000" y="477933"/>
            <a:ext cx="7802800" cy="10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l" sz="3067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Hundreds of companies around the world can’t be wrong</a:t>
            </a:r>
            <a:endParaRPr sz="3067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pl" sz="2133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rPr>
              <a:t>Case studies</a:t>
            </a:r>
            <a:endParaRPr sz="3067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lnSpc>
                <a:spcPct val="115000"/>
              </a:lnSpc>
            </a:pPr>
            <a:endParaRPr sz="2133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>
              <a:lnSpc>
                <a:spcPct val="115000"/>
              </a:lnSpc>
            </a:pPr>
            <a:endParaRPr sz="2133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38" name="Google Shape;438;p44"/>
          <p:cNvSpPr txBox="1">
            <a:spLocks noGrp="1"/>
          </p:cNvSpPr>
          <p:nvPr>
            <p:ph type="body" idx="4294967295"/>
          </p:nvPr>
        </p:nvSpPr>
        <p:spPr>
          <a:xfrm>
            <a:off x="6299600" y="2195197"/>
            <a:ext cx="2392800" cy="41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67">
                <a:latin typeface="Lato Black"/>
                <a:ea typeface="Lato Black"/>
                <a:cs typeface="Lato Black"/>
                <a:sym typeface="Lato Black"/>
              </a:rPr>
              <a:t>Conversions</a:t>
            </a:r>
            <a:endParaRPr sz="1867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body" idx="4294967295"/>
          </p:nvPr>
        </p:nvSpPr>
        <p:spPr>
          <a:xfrm>
            <a:off x="3555151" y="2184887"/>
            <a:ext cx="2502000" cy="6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67">
                <a:latin typeface="Lato Black"/>
                <a:ea typeface="Lato Black"/>
                <a:cs typeface="Lato Black"/>
                <a:sym typeface="Lato Black"/>
              </a:rPr>
              <a:t>Engagement</a:t>
            </a:r>
            <a:endParaRPr sz="1867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4294967295"/>
          </p:nvPr>
        </p:nvSpPr>
        <p:spPr>
          <a:xfrm>
            <a:off x="647493" y="2194113"/>
            <a:ext cx="2502000" cy="41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67">
                <a:latin typeface="Lato Black"/>
                <a:ea typeface="Lato Black"/>
                <a:cs typeface="Lato Black"/>
                <a:sym typeface="Lato Black"/>
              </a:rPr>
              <a:t>Load time</a:t>
            </a:r>
            <a:endParaRPr sz="1867">
              <a:latin typeface="Lato Black"/>
              <a:ea typeface="Lato Black"/>
              <a:cs typeface="Lato Black"/>
              <a:sym typeface="Lato Black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body" idx="4294967295"/>
          </p:nvPr>
        </p:nvSpPr>
        <p:spPr>
          <a:xfrm>
            <a:off x="9080405" y="2194121"/>
            <a:ext cx="2502000" cy="41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67">
                <a:latin typeface="Lato Black"/>
                <a:ea typeface="Lato Black"/>
                <a:cs typeface="Lato Black"/>
                <a:sym typeface="Lato Black"/>
              </a:rPr>
              <a:t>Revenue</a:t>
            </a:r>
            <a:endParaRPr sz="1867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body" idx="4294967295"/>
          </p:nvPr>
        </p:nvSpPr>
        <p:spPr>
          <a:xfrm>
            <a:off x="670604" y="3313617"/>
            <a:ext cx="2502000" cy="12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33"/>
              <a:t>Tinder cut load times from 11.91 seconds to 4.69 seconds with their new PWA. The PWA is 90% smaller than Tinder’s native Android app. User engagement is up across the board on the PWA. </a:t>
            </a:r>
            <a:endParaRPr sz="933"/>
          </a:p>
        </p:txBody>
      </p:sp>
      <p:sp>
        <p:nvSpPr>
          <p:cNvPr id="443" name="Google Shape;443;p44"/>
          <p:cNvSpPr txBox="1">
            <a:spLocks noGrp="1"/>
          </p:cNvSpPr>
          <p:nvPr>
            <p:ph type="body" idx="4294967295"/>
          </p:nvPr>
        </p:nvSpPr>
        <p:spPr>
          <a:xfrm>
            <a:off x="624393" y="5100764"/>
            <a:ext cx="2502000" cy="12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33"/>
              <a:t>Uber’s PWA was designed to be fast even on 2G. The score app is only 50k gzipped and takes less than 3 seconds to load on 2G network. </a:t>
            </a:r>
            <a:endParaRPr sz="933"/>
          </a:p>
        </p:txBody>
      </p:sp>
      <p:sp>
        <p:nvSpPr>
          <p:cNvPr id="444" name="Google Shape;444;p44"/>
          <p:cNvSpPr txBox="1">
            <a:spLocks noGrp="1"/>
          </p:cNvSpPr>
          <p:nvPr>
            <p:ph type="body" idx="4294967295"/>
          </p:nvPr>
        </p:nvSpPr>
        <p:spPr>
          <a:xfrm>
            <a:off x="3395307" y="3330445"/>
            <a:ext cx="2392800" cy="12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33"/>
              <a:t>Pinterest rebuilt their mobile site as a PWAand core engagement increase by 60%. They also saw a 44% increase in user-generated ad revenue and time spent on the site has increased by 40%.</a:t>
            </a:r>
            <a:endParaRPr sz="933"/>
          </a:p>
        </p:txBody>
      </p:sp>
      <p:sp>
        <p:nvSpPr>
          <p:cNvPr id="445" name="Google Shape;445;p44"/>
          <p:cNvSpPr txBox="1">
            <a:spLocks noGrp="1"/>
          </p:cNvSpPr>
          <p:nvPr>
            <p:ph type="body" idx="4294967295"/>
          </p:nvPr>
        </p:nvSpPr>
        <p:spPr>
          <a:xfrm>
            <a:off x="3433528" y="5008348"/>
            <a:ext cx="2560400" cy="12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33"/>
              <a:t>Trivago saw an increase of 150% for people who add its PWA to the home screen. Increased engagement led to a 97% increase in clickouts to hotel offers. Users who go offline while browsing can continue to access site and 67% continue to browse the site when they come back online. </a:t>
            </a:r>
            <a:endParaRPr sz="933"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4294967295"/>
          </p:nvPr>
        </p:nvSpPr>
        <p:spPr>
          <a:xfrm>
            <a:off x="6194577" y="3261633"/>
            <a:ext cx="2685200" cy="12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33"/>
              <a:t>AliExpress improved conversion rate for new users by 104% across all browsers, with 2x more pages visited and 74% more time spend per session. </a:t>
            </a:r>
            <a:endParaRPr sz="933"/>
          </a:p>
        </p:txBody>
      </p:sp>
      <p:sp>
        <p:nvSpPr>
          <p:cNvPr id="447" name="Google Shape;447;p44"/>
          <p:cNvSpPr txBox="1">
            <a:spLocks noGrp="1"/>
          </p:cNvSpPr>
          <p:nvPr>
            <p:ph type="body" idx="4294967295"/>
          </p:nvPr>
        </p:nvSpPr>
        <p:spPr>
          <a:xfrm>
            <a:off x="6194577" y="4962140"/>
            <a:ext cx="2685200" cy="12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33"/>
              <a:t>Lancome’s PWA features a 17% increase in conversions, a 51% increase in mobile sessions overall and a 53% increase on iOS alone. Notifications contribute a 18% open rate and a 12% increase in recovered carts. 8% of people responding to a notification make a purchase. </a:t>
            </a:r>
            <a:endParaRPr sz="933"/>
          </a:p>
        </p:txBody>
      </p:sp>
      <p:sp>
        <p:nvSpPr>
          <p:cNvPr id="448" name="Google Shape;448;p44"/>
          <p:cNvSpPr txBox="1">
            <a:spLocks noGrp="1"/>
          </p:cNvSpPr>
          <p:nvPr>
            <p:ph type="body" idx="4294967295"/>
          </p:nvPr>
        </p:nvSpPr>
        <p:spPr>
          <a:xfrm>
            <a:off x="9080399" y="3317937"/>
            <a:ext cx="2685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33"/>
              <a:t>The Best Western River North Hotel sees 300% increase in revenue with new Progressive Web App. </a:t>
            </a:r>
            <a:endParaRPr sz="933"/>
          </a:p>
        </p:txBody>
      </p:sp>
      <p:sp>
        <p:nvSpPr>
          <p:cNvPr id="449" name="Google Shape;449;p44"/>
          <p:cNvSpPr txBox="1">
            <a:spLocks noGrp="1"/>
          </p:cNvSpPr>
          <p:nvPr>
            <p:ph type="body" idx="4294967295"/>
          </p:nvPr>
        </p:nvSpPr>
        <p:spPr>
          <a:xfrm>
            <a:off x="9080399" y="4972797"/>
            <a:ext cx="2685200" cy="93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33"/>
              <a:t>Flipkart’s PWA is driving 50% of its new customer acquisition. Nearly 60% of visitors to the PWA had previously uninstalled the native app primarily to save space</a:t>
            </a:r>
            <a:endParaRPr sz="933"/>
          </a:p>
        </p:txBody>
      </p:sp>
      <p:pic>
        <p:nvPicPr>
          <p:cNvPr id="450" name="Google Shape;4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64" y="2976286"/>
            <a:ext cx="567257" cy="21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981" y="4471620"/>
            <a:ext cx="567259" cy="56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5152" y="2941058"/>
            <a:ext cx="265225" cy="2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5151" y="4622637"/>
            <a:ext cx="884083" cy="2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9614" y="2967080"/>
            <a:ext cx="924793" cy="21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4"/>
          <p:cNvPicPr preferRelativeResize="0"/>
          <p:nvPr/>
        </p:nvPicPr>
        <p:blipFill rotWithShape="1">
          <a:blip r:embed="rId8">
            <a:alphaModFix/>
          </a:blip>
          <a:srcRect t="37366" b="37646"/>
          <a:stretch/>
        </p:blipFill>
        <p:spPr>
          <a:xfrm>
            <a:off x="6299613" y="4621516"/>
            <a:ext cx="1061504" cy="26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15500" y="2950260"/>
            <a:ext cx="1326120" cy="26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00938" y="4614244"/>
            <a:ext cx="1061433" cy="279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, map, qr code&#10;&#10;Description automatically generated">
            <a:extLst>
              <a:ext uri="{FF2B5EF4-FFF2-40B4-BE49-F238E27FC236}">
                <a16:creationId xmlns:a16="http://schemas.microsoft.com/office/drawing/2014/main" id="{5F1251D6-750B-4DE0-8ABF-9C846ED5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98" y="748549"/>
            <a:ext cx="10721804" cy="53609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918DE6-6F48-4B4D-8650-6F887D360A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D269874-3913-3E4A-9285-BA6A0CAD74F5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8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9019-53E0-4C9D-9F7F-F0C45717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Viasat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F0521-9E18-4531-818C-36E97E8E74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A picture containing plane, aircraft, airplane, outdoor&#10;&#10;Description automatically generated">
            <a:extLst>
              <a:ext uri="{FF2B5EF4-FFF2-40B4-BE49-F238E27FC236}">
                <a16:creationId xmlns:a16="http://schemas.microsoft.com/office/drawing/2014/main" id="{5AD9C78D-545A-425A-AA36-7EAB05286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42" y="2042841"/>
            <a:ext cx="3060034" cy="360004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768A80-9D3C-412A-B9C7-94105BB7C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53"/>
          <a:stretch/>
        </p:blipFill>
        <p:spPr>
          <a:xfrm>
            <a:off x="4658585" y="2042841"/>
            <a:ext cx="3047948" cy="36000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BCEB1-A4FA-4EC8-A103-3CDBDABB8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53"/>
          <a:stretch/>
        </p:blipFill>
        <p:spPr>
          <a:xfrm>
            <a:off x="8582884" y="2042841"/>
            <a:ext cx="3047950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4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5F4B-83C6-4841-88FC-D4C37631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Community Internet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A11C8-9505-4F3D-A80C-3FD23B4E08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68F2CDD-2184-41E9-B431-A72503782824}"/>
              </a:ext>
            </a:extLst>
          </p:cNvPr>
          <p:cNvSpPr txBox="1">
            <a:spLocks/>
          </p:cNvSpPr>
          <p:nvPr/>
        </p:nvSpPr>
        <p:spPr>
          <a:xfrm>
            <a:off x="5510020" y="4201884"/>
            <a:ext cx="585979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269874-3913-3E4A-9285-BA6A0CAD74F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195D5-5F95-431D-88A1-BFC192D07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4" t="29636" r="19150" b="15857"/>
          <a:stretch/>
        </p:blipFill>
        <p:spPr>
          <a:xfrm>
            <a:off x="941688" y="1513116"/>
            <a:ext cx="10308623" cy="4660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D85888-DD4A-4AF8-BF85-34145178BA22}"/>
              </a:ext>
            </a:extLst>
          </p:cNvPr>
          <p:cNvCxnSpPr>
            <a:cxnSpLocks/>
          </p:cNvCxnSpPr>
          <p:nvPr/>
        </p:nvCxnSpPr>
        <p:spPr>
          <a:xfrm flipH="1">
            <a:off x="3623312" y="2148840"/>
            <a:ext cx="2472688" cy="1417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29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8C68-86C3-414A-8715-BE4DE7D0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Community Internet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A0C26-4DD4-4F3F-8189-1231803A8D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E15C8-313C-4564-93AD-AECDC9B1B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" r="25592" b="-2"/>
          <a:stretch/>
        </p:blipFill>
        <p:spPr>
          <a:xfrm>
            <a:off x="408714" y="1837823"/>
            <a:ext cx="3794760" cy="3930978"/>
          </a:xfrm>
          <a:prstGeom prst="rect">
            <a:avLst/>
          </a:prstGeom>
        </p:spPr>
      </p:pic>
      <p:pic>
        <p:nvPicPr>
          <p:cNvPr id="5" name="Picture 4" descr="A red stop sign sitting on the side of a building&#10;&#10;Description automatically generated">
            <a:extLst>
              <a:ext uri="{FF2B5EF4-FFF2-40B4-BE49-F238E27FC236}">
                <a16:creationId xmlns:a16="http://schemas.microsoft.com/office/drawing/2014/main" id="{EDB08D24-008B-46C4-B6F2-5A797519F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56" r="-2" b="7251"/>
          <a:stretch/>
        </p:blipFill>
        <p:spPr>
          <a:xfrm>
            <a:off x="4285471" y="1837823"/>
            <a:ext cx="3794760" cy="3930978"/>
          </a:xfrm>
          <a:prstGeom prst="rect">
            <a:avLst/>
          </a:prstGeom>
        </p:spPr>
      </p:pic>
      <p:pic>
        <p:nvPicPr>
          <p:cNvPr id="6" name="Picture 5" descr="A picture containing grass, outdoor, tree, sky&#10;&#10;Description automatically generated">
            <a:extLst>
              <a:ext uri="{FF2B5EF4-FFF2-40B4-BE49-F238E27FC236}">
                <a16:creationId xmlns:a16="http://schemas.microsoft.com/office/drawing/2014/main" id="{73328786-C29B-425C-AA61-EA68F0A209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" r="3402" b="-5"/>
          <a:stretch/>
        </p:blipFill>
        <p:spPr>
          <a:xfrm>
            <a:off x="8162228" y="1837823"/>
            <a:ext cx="3794760" cy="39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6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0FC8-9EBA-492B-B2AA-225B1B94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sz="4000" dirty="0"/>
              <a:t>Viasat in </a:t>
            </a:r>
            <a:r>
              <a:rPr lang="es-BO" sz="4000" dirty="0" err="1"/>
              <a:t>Brazil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50B25-A6E0-44E6-8DC1-792617E4C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E7FAC04-69A3-4178-A83E-74359770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" r="2741"/>
          <a:stretch/>
        </p:blipFill>
        <p:spPr>
          <a:xfrm>
            <a:off x="761999" y="2235770"/>
            <a:ext cx="6281058" cy="346165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EB59E39-32CF-4D27-A090-E9D14DFB4FF6}"/>
              </a:ext>
            </a:extLst>
          </p:cNvPr>
          <p:cNvSpPr txBox="1">
            <a:spLocks/>
          </p:cNvSpPr>
          <p:nvPr/>
        </p:nvSpPr>
        <p:spPr>
          <a:xfrm>
            <a:off x="7274708" y="1716289"/>
            <a:ext cx="4356126" cy="442076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July 2020:</a:t>
            </a:r>
          </a:p>
          <a:p>
            <a:pPr algn="ctr"/>
            <a:r>
              <a:rPr lang="en-US" sz="2800" dirty="0"/>
              <a:t>Viasat launches Premium Residential Internet Service in Brazil; We became the first satellite ISP to make high-speed internet available across 100% of Brazil</a:t>
            </a:r>
          </a:p>
        </p:txBody>
      </p:sp>
    </p:spTree>
    <p:extLst>
      <p:ext uri="{BB962C8B-B14F-4D97-AF65-F5344CB8AC3E}">
        <p14:creationId xmlns:p14="http://schemas.microsoft.com/office/powerpoint/2010/main" val="349044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5DB8-0941-49AC-9BB3-3D46C813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Bringing the potential of the internet to 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BC066-38BA-4D4B-9071-EC7FC73D47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07BD2E5-9255-42F7-A0CD-559902AE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10" y="4354855"/>
            <a:ext cx="4276090" cy="177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82302-7C1D-440E-B6BA-4F84B2AD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7" y="1800341"/>
            <a:ext cx="5500219" cy="433251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6C877C5-1BBD-44C1-BE08-13A399FF8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616" y="1800341"/>
            <a:ext cx="2869669" cy="223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20C67-37C6-4A0A-8637-64B9BA58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Our growing team in Brazil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1B842-4F96-4DEB-B4C9-D754BE20A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269874-3913-3E4A-9285-BA6A0CAD74F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99EF166-82EA-4BB4-913A-08E27DEA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00" y="1712034"/>
            <a:ext cx="5622600" cy="45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09524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Theme">
  <a:themeElements>
    <a:clrScheme name="Viasat">
      <a:dk1>
        <a:sysClr val="windowText" lastClr="000000"/>
      </a:dk1>
      <a:lt1>
        <a:sysClr val="window" lastClr="FFFFFF"/>
      </a:lt1>
      <a:dk2>
        <a:srgbClr val="202E39"/>
      </a:dk2>
      <a:lt2>
        <a:srgbClr val="C8C8C8"/>
      </a:lt2>
      <a:accent1>
        <a:srgbClr val="013064"/>
      </a:accent1>
      <a:accent2>
        <a:srgbClr val="009FE3"/>
      </a:accent2>
      <a:accent3>
        <a:srgbClr val="BFD733"/>
      </a:accent3>
      <a:accent4>
        <a:srgbClr val="EF8201"/>
      </a:accent4>
      <a:accent5>
        <a:srgbClr val="CF4520"/>
      </a:accent5>
      <a:accent6>
        <a:srgbClr val="014656"/>
      </a:accent6>
      <a:hlink>
        <a:srgbClr val="009FE3"/>
      </a:hlink>
      <a:folHlink>
        <a:srgbClr val="999999"/>
      </a:folHlink>
    </a:clrScheme>
    <a:fontScheme name="Custom 1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 defTabSz="685800">
          <a:defRPr b="1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28600" indent="-228600" algn="l" defTabSz="685800" rtl="0" eaLnBrk="1" latinLnBrk="0" hangingPunct="1">
          <a:lnSpc>
            <a:spcPct val="100000"/>
          </a:lnSpc>
          <a:spcBef>
            <a:spcPts val="600"/>
          </a:spcBef>
          <a:spcAft>
            <a:spcPts val="600"/>
          </a:spcAft>
          <a:buClr>
            <a:schemeClr val="accent2"/>
          </a:buClr>
          <a:buSzPct val="120000"/>
          <a:buFont typeface="Verdana" panose="020B0604030504040204" pitchFamily="34" charset="0"/>
          <a:buChar char="›"/>
          <a:defRPr sz="1800" b="0" kern="1200" dirty="0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Theme">
  <a:themeElements>
    <a:clrScheme name="Viasat">
      <a:dk1>
        <a:sysClr val="windowText" lastClr="000000"/>
      </a:dk1>
      <a:lt1>
        <a:sysClr val="window" lastClr="FFFFFF"/>
      </a:lt1>
      <a:dk2>
        <a:srgbClr val="202E39"/>
      </a:dk2>
      <a:lt2>
        <a:srgbClr val="C8C8C8"/>
      </a:lt2>
      <a:accent1>
        <a:srgbClr val="013064"/>
      </a:accent1>
      <a:accent2>
        <a:srgbClr val="009FE3"/>
      </a:accent2>
      <a:accent3>
        <a:srgbClr val="BFD733"/>
      </a:accent3>
      <a:accent4>
        <a:srgbClr val="EF8201"/>
      </a:accent4>
      <a:accent5>
        <a:srgbClr val="CF4520"/>
      </a:accent5>
      <a:accent6>
        <a:srgbClr val="014656"/>
      </a:accent6>
      <a:hlink>
        <a:srgbClr val="009FE3"/>
      </a:hlink>
      <a:folHlink>
        <a:srgbClr val="999999"/>
      </a:folHlink>
    </a:clrScheme>
    <a:fontScheme name="Custom 1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 defTabSz="685800">
          <a:defRPr b="1" dirty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28600" indent="-228600" algn="l" defTabSz="685800" rtl="0" eaLnBrk="1" latinLnBrk="0" hangingPunct="1">
          <a:lnSpc>
            <a:spcPct val="100000"/>
          </a:lnSpc>
          <a:spcBef>
            <a:spcPts val="600"/>
          </a:spcBef>
          <a:spcAft>
            <a:spcPts val="600"/>
          </a:spcAft>
          <a:buClr>
            <a:schemeClr val="accent2"/>
          </a:buClr>
          <a:buSzPct val="120000"/>
          <a:buFont typeface="Verdana" panose="020B0604030504040204" pitchFamily="34" charset="0"/>
          <a:buChar char="›"/>
          <a:defRPr sz="1800" b="0" kern="1200" dirty="0" err="1" smtClean="0">
            <a:solidFill>
              <a:schemeClr val="bg1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1322</Words>
  <Application>Microsoft Macintosh PowerPoint</Application>
  <PresentationFormat>Widescreen</PresentationFormat>
  <Paragraphs>151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Lato</vt:lpstr>
      <vt:lpstr>Lato Black</vt:lpstr>
      <vt:lpstr>Roboto</vt:lpstr>
      <vt:lpstr>Roboto Black</vt:lpstr>
      <vt:lpstr>Roboto Light</vt:lpstr>
      <vt:lpstr>Verdana</vt:lpstr>
      <vt:lpstr>Wingdings</vt:lpstr>
      <vt:lpstr>Light Theme</vt:lpstr>
      <vt:lpstr>Dark Theme</vt:lpstr>
      <vt:lpstr>An intro to Viasat</vt:lpstr>
      <vt:lpstr>Connecting the world with satellites</vt:lpstr>
      <vt:lpstr>PowerPoint Presentation</vt:lpstr>
      <vt:lpstr>Viasat services</vt:lpstr>
      <vt:lpstr>Community Internet</vt:lpstr>
      <vt:lpstr>Community Internet</vt:lpstr>
      <vt:lpstr>Viasat in Brazil</vt:lpstr>
      <vt:lpstr>Bringing the potential of the internet to all</vt:lpstr>
      <vt:lpstr>Our growing team in Brazil</vt:lpstr>
      <vt:lpstr>Speedtest App</vt:lpstr>
      <vt:lpstr>Motivating problems</vt:lpstr>
      <vt:lpstr>Motivating problems</vt:lpstr>
      <vt:lpstr>Current workarounds</vt:lpstr>
      <vt:lpstr>Why PWA?</vt:lpstr>
      <vt:lpstr>PowerPoint Presentation</vt:lpstr>
      <vt:lpstr> Provide native-app features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 to Viasat</dc:title>
  <dc:creator>Cardozo, Nacho</dc:creator>
  <cp:lastModifiedBy>Lepeska, Peter</cp:lastModifiedBy>
  <cp:revision>6</cp:revision>
  <dcterms:created xsi:type="dcterms:W3CDTF">2021-05-24T12:16:05Z</dcterms:created>
  <dcterms:modified xsi:type="dcterms:W3CDTF">2021-05-24T13:22:10Z</dcterms:modified>
</cp:coreProperties>
</file>